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579" r:id="rId3"/>
    <p:sldId id="580" r:id="rId4"/>
    <p:sldId id="581" r:id="rId5"/>
    <p:sldId id="582" r:id="rId6"/>
    <p:sldId id="583" r:id="rId7"/>
    <p:sldId id="584" r:id="rId8"/>
    <p:sldId id="585" r:id="rId9"/>
    <p:sldId id="586" r:id="rId10"/>
    <p:sldId id="587" r:id="rId11"/>
    <p:sldId id="588" r:id="rId12"/>
    <p:sldId id="589" r:id="rId13"/>
    <p:sldId id="590" r:id="rId14"/>
    <p:sldId id="591" r:id="rId15"/>
    <p:sldId id="592" r:id="rId16"/>
    <p:sldId id="593" r:id="rId17"/>
    <p:sldId id="594" r:id="rId18"/>
    <p:sldId id="595" r:id="rId19"/>
    <p:sldId id="596" r:id="rId20"/>
    <p:sldId id="597" r:id="rId21"/>
    <p:sldId id="598" r:id="rId22"/>
    <p:sldId id="599" r:id="rId23"/>
    <p:sldId id="600" r:id="rId24"/>
    <p:sldId id="601" r:id="rId25"/>
    <p:sldId id="602" r:id="rId26"/>
    <p:sldId id="603" r:id="rId27"/>
    <p:sldId id="604" r:id="rId28"/>
    <p:sldId id="605" r:id="rId29"/>
    <p:sldId id="606" r:id="rId30"/>
    <p:sldId id="607" r:id="rId31"/>
    <p:sldId id="608" r:id="rId32"/>
    <p:sldId id="609" r:id="rId33"/>
    <p:sldId id="610" r:id="rId34"/>
    <p:sldId id="611" r:id="rId35"/>
    <p:sldId id="612" r:id="rId36"/>
    <p:sldId id="613" r:id="rId37"/>
    <p:sldId id="614" r:id="rId38"/>
    <p:sldId id="615" r:id="rId39"/>
    <p:sldId id="487" r:id="rId40"/>
    <p:sldId id="498" r:id="rId41"/>
    <p:sldId id="569" r:id="rId42"/>
    <p:sldId id="570" r:id="rId43"/>
    <p:sldId id="571" r:id="rId44"/>
    <p:sldId id="572" r:id="rId45"/>
    <p:sldId id="573" r:id="rId46"/>
    <p:sldId id="574" r:id="rId47"/>
    <p:sldId id="575" r:id="rId48"/>
    <p:sldId id="576" r:id="rId49"/>
    <p:sldId id="577" r:id="rId50"/>
    <p:sldId id="578" r:id="rId51"/>
    <p:sldId id="544" r:id="rId52"/>
    <p:sldId id="512" r:id="rId53"/>
    <p:sldId id="513" r:id="rId54"/>
    <p:sldId id="514" r:id="rId55"/>
    <p:sldId id="504" r:id="rId56"/>
    <p:sldId id="515" r:id="rId57"/>
    <p:sldId id="516" r:id="rId58"/>
    <p:sldId id="517" r:id="rId59"/>
    <p:sldId id="518" r:id="rId60"/>
    <p:sldId id="519" r:id="rId61"/>
    <p:sldId id="522" r:id="rId62"/>
    <p:sldId id="520" r:id="rId63"/>
    <p:sldId id="484" r:id="rId64"/>
    <p:sldId id="616" r:id="rId65"/>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5" autoAdjust="0"/>
    <p:restoredTop sz="98401" autoAdjust="0"/>
  </p:normalViewPr>
  <p:slideViewPr>
    <p:cSldViewPr>
      <p:cViewPr varScale="1">
        <p:scale>
          <a:sx n="65" d="100"/>
          <a:sy n="65" d="100"/>
        </p:scale>
        <p:origin x="1344"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1_4" csCatId="accent1" phldr="1"/>
      <dgm:spPr/>
      <dgm:t>
        <a:bodyPr/>
        <a:lstStyle/>
        <a:p>
          <a:endParaRPr lang="es-MX"/>
        </a:p>
      </dgm:t>
    </dgm:pt>
    <dgm:pt modelId="{F2B4D712-A67F-4B40-9D71-24DEB2909DEB}">
      <dgm:prSet phldrT="[Texto]" custT="1"/>
      <dgm:spPr/>
      <dgm:t>
        <a:bodyPr/>
        <a:lstStyle/>
        <a:p>
          <a:r>
            <a:rPr lang="es-MX" sz="2300" dirty="0"/>
            <a:t>Forma</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00DBE478-4EC7-4A50-85E7-DC2A3AE270DC}" type="presOf" srcId="{65856B47-93F2-4820-A1FC-7B00B79548E3}" destId="{9FB6B31A-1D9D-439F-A75B-0049C5C67243}" srcOrd="0" destOrd="0" presId="urn:microsoft.com/office/officeart/2011/layout/RadialPictureList"/>
    <dgm:cxn modelId="{09020B2B-07FD-4CE9-A350-2179B9C67B37}" type="presOf" srcId="{F2B4D712-A67F-4B40-9D71-24DEB2909DEB}" destId="{A5048C75-2022-44E9-A6BA-C90055995277}"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95A9F032-73C6-46A3-A517-A0EBCF23C79B}"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3_4" csCatId="accent3" phldr="1"/>
      <dgm:spPr/>
      <dgm:t>
        <a:bodyPr/>
        <a:lstStyle/>
        <a:p>
          <a:endParaRPr lang="es-MX"/>
        </a:p>
      </dgm:t>
    </dgm:pt>
    <dgm:pt modelId="{F2B4D712-A67F-4B40-9D71-24DEB2909DEB}">
      <dgm:prSet phldrT="[Texto]"/>
      <dgm:spPr>
        <a:solidFill>
          <a:srgbClr val="FFC000"/>
        </a:solidFill>
      </dgm:spPr>
      <dgm:t>
        <a:bodyPr/>
        <a:lstStyle/>
        <a:p>
          <a:r>
            <a:rPr lang="es-MX" dirty="0"/>
            <a:t>Términos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F9C070DF-C2A4-4344-B5CF-6D010E484103}" type="presOf" srcId="{F2B4D712-A67F-4B40-9D71-24DEB2909DEB}" destId="{A5048C75-2022-44E9-A6BA-C90055995277}" srcOrd="0" destOrd="0" presId="urn:microsoft.com/office/officeart/2011/layout/RadialPictureList"/>
    <dgm:cxn modelId="{4247A05F-3324-45BD-A6BD-3EFB704AC4C5}" type="presOf" srcId="{65856B47-93F2-4820-A1FC-7B00B79548E3}" destId="{9FB6B31A-1D9D-439F-A75B-0049C5C67243}"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B0858894-F861-41DD-BEDF-9D8916652E18}"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6_4" csCatId="accent6" phldr="1"/>
      <dgm:spPr/>
      <dgm:t>
        <a:bodyPr/>
        <a:lstStyle/>
        <a:p>
          <a:endParaRPr lang="es-MX"/>
        </a:p>
      </dgm:t>
    </dgm:pt>
    <dgm:pt modelId="{F2B4D712-A67F-4B40-9D71-24DEB2909DEB}">
      <dgm:prSet phldrT="[Texto]" custT="1"/>
      <dgm:spPr/>
      <dgm:t>
        <a:bodyPr/>
        <a:lstStyle/>
        <a:p>
          <a:r>
            <a:rPr lang="es-MX" sz="2300" dirty="0"/>
            <a:t>Plazos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6CCB611E-8D73-49C8-850C-B0E02BA0F004}" type="presOf" srcId="{F2B4D712-A67F-4B40-9D71-24DEB2909DEB}" destId="{A5048C75-2022-44E9-A6BA-C90055995277}" srcOrd="0" destOrd="0" presId="urn:microsoft.com/office/officeart/2011/layout/RadialPictureList"/>
    <dgm:cxn modelId="{6DD68E41-038B-4E31-A805-83192F9B9508}" type="presOf" srcId="{65856B47-93F2-4820-A1FC-7B00B79548E3}" destId="{9FB6B31A-1D9D-439F-A75B-0049C5C67243}"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5BDEC61B-5412-405E-9832-B5C04F2FA37A}"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5_5" csCatId="accent5" phldr="1"/>
      <dgm:spPr/>
      <dgm:t>
        <a:bodyPr/>
        <a:lstStyle/>
        <a:p>
          <a:endParaRPr lang="es-MX"/>
        </a:p>
      </dgm:t>
    </dgm:pt>
    <dgm:pt modelId="{F2B4D712-A67F-4B40-9D71-24DEB2909DEB}">
      <dgm:prSet phldrT="[Texto]"/>
      <dgm:spPr>
        <a:solidFill>
          <a:srgbClr val="0070C0">
            <a:alpha val="90000"/>
          </a:srgbClr>
        </a:solidFill>
      </dgm:spPr>
      <dgm:t>
        <a:bodyPr/>
        <a:lstStyle/>
        <a:p>
          <a:r>
            <a:rPr lang="es-MX" dirty="0"/>
            <a:t>Formatos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7F309195-4224-43EF-BF25-74D2B07AD776}" type="presOf" srcId="{65856B47-93F2-4820-A1FC-7B00B79548E3}" destId="{9FB6B31A-1D9D-439F-A75B-0049C5C67243}" srcOrd="0" destOrd="0" presId="urn:microsoft.com/office/officeart/2011/layout/RadialPictureList"/>
    <dgm:cxn modelId="{CC2DABD0-23A6-4C99-B443-095A204C2FF9}" type="presOf" srcId="{F2B4D712-A67F-4B40-9D71-24DEB2909DEB}" destId="{A5048C75-2022-44E9-A6BA-C90055995277}"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4BE0280E-9E46-4EC8-84E5-6635CEA81340}"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8585D9-3AC7-4BD0-8DD9-E43EA11E9C7E}" type="doc">
      <dgm:prSet loTypeId="urn:microsoft.com/office/officeart/2005/8/layout/hProcess9" loCatId="process" qsTypeId="urn:microsoft.com/office/officeart/2005/8/quickstyle/simple1" qsCatId="simple" csTypeId="urn:microsoft.com/office/officeart/2005/8/colors/colorful5" csCatId="colorful" phldr="1"/>
      <dgm:spPr/>
    </dgm:pt>
    <dgm:pt modelId="{C66427C3-6AA9-476E-91FB-79F10F47653F}">
      <dgm:prSet phldrT="[Texto]"/>
      <dgm:spPr>
        <a:scene3d>
          <a:camera prst="orthographicFront"/>
          <a:lightRig rig="threePt" dir="t"/>
        </a:scene3d>
        <a:sp3d>
          <a:bevelT prst="angle"/>
        </a:sp3d>
      </dgm:spPr>
      <dgm:t>
        <a:bodyPr/>
        <a:lstStyle/>
        <a:p>
          <a:r>
            <a:rPr lang="es-MX" dirty="0"/>
            <a:t>Artículo 70</a:t>
          </a:r>
        </a:p>
      </dgm:t>
    </dgm:pt>
    <dgm:pt modelId="{66970D39-766E-4C4E-8DFD-1DE594F6291E}" type="parTrans" cxnId="{37978AF6-746F-44C3-B818-0F223A073D18}">
      <dgm:prSet/>
      <dgm:spPr/>
      <dgm:t>
        <a:bodyPr/>
        <a:lstStyle/>
        <a:p>
          <a:endParaRPr lang="es-MX"/>
        </a:p>
      </dgm:t>
    </dgm:pt>
    <dgm:pt modelId="{563B8A27-7999-4020-BEF9-464067046034}" type="sibTrans" cxnId="{37978AF6-746F-44C3-B818-0F223A073D18}">
      <dgm:prSet/>
      <dgm:spPr/>
      <dgm:t>
        <a:bodyPr/>
        <a:lstStyle/>
        <a:p>
          <a:endParaRPr lang="es-MX"/>
        </a:p>
      </dgm:t>
    </dgm:pt>
    <dgm:pt modelId="{D4ED88BD-1C50-446F-BDFB-BAEFBDF78378}">
      <dgm:prSet phldrT="[Texto]"/>
      <dgm:spPr>
        <a:scene3d>
          <a:camera prst="orthographicFront"/>
          <a:lightRig rig="threePt" dir="t"/>
        </a:scene3d>
        <a:sp3d>
          <a:bevelT prst="angle"/>
        </a:sp3d>
      </dgm:spPr>
      <dgm:t>
        <a:bodyPr/>
        <a:lstStyle/>
        <a:p>
          <a:r>
            <a:rPr lang="es-MX" dirty="0"/>
            <a:t>48 fracciones</a:t>
          </a:r>
        </a:p>
      </dgm:t>
    </dgm:pt>
    <dgm:pt modelId="{876910ED-E9CC-4EA8-9FC9-246063BFFB48}" type="parTrans" cxnId="{E39924EB-C943-48B4-A771-961B0F4F97A2}">
      <dgm:prSet/>
      <dgm:spPr/>
      <dgm:t>
        <a:bodyPr/>
        <a:lstStyle/>
        <a:p>
          <a:endParaRPr lang="es-MX"/>
        </a:p>
      </dgm:t>
    </dgm:pt>
    <dgm:pt modelId="{1049EA91-69B0-45BC-A1B6-218BE7AAE885}" type="sibTrans" cxnId="{E39924EB-C943-48B4-A771-961B0F4F97A2}">
      <dgm:prSet/>
      <dgm:spPr/>
      <dgm:t>
        <a:bodyPr/>
        <a:lstStyle/>
        <a:p>
          <a:endParaRPr lang="es-MX"/>
        </a:p>
      </dgm:t>
    </dgm:pt>
    <dgm:pt modelId="{B99D794A-76CD-4BC0-BFB0-37DFF516757C}" type="pres">
      <dgm:prSet presAssocID="{BC8585D9-3AC7-4BD0-8DD9-E43EA11E9C7E}" presName="CompostProcess" presStyleCnt="0">
        <dgm:presLayoutVars>
          <dgm:dir/>
          <dgm:resizeHandles val="exact"/>
        </dgm:presLayoutVars>
      </dgm:prSet>
      <dgm:spPr/>
    </dgm:pt>
    <dgm:pt modelId="{DF49E806-4236-49D3-B371-E2B97192C55B}" type="pres">
      <dgm:prSet presAssocID="{BC8585D9-3AC7-4BD0-8DD9-E43EA11E9C7E}" presName="arrow" presStyleLbl="bgShp" presStyleIdx="0" presStyleCnt="1"/>
      <dgm:spPr>
        <a:scene3d>
          <a:camera prst="orthographicFront"/>
          <a:lightRig rig="threePt" dir="t"/>
        </a:scene3d>
        <a:sp3d>
          <a:bevelT w="152400" h="50800" prst="softRound"/>
        </a:sp3d>
      </dgm:spPr>
    </dgm:pt>
    <dgm:pt modelId="{CF33556F-7A9D-47B7-9A6A-4BA93067A498}" type="pres">
      <dgm:prSet presAssocID="{BC8585D9-3AC7-4BD0-8DD9-E43EA11E9C7E}" presName="linearProcess" presStyleCnt="0"/>
      <dgm:spPr/>
    </dgm:pt>
    <dgm:pt modelId="{4E6F8698-B06B-4BF4-AD5A-6723DC04B48D}" type="pres">
      <dgm:prSet presAssocID="{C66427C3-6AA9-476E-91FB-79F10F47653F}" presName="textNode" presStyleLbl="node1" presStyleIdx="0" presStyleCnt="2" custScaleX="68304">
        <dgm:presLayoutVars>
          <dgm:bulletEnabled val="1"/>
        </dgm:presLayoutVars>
      </dgm:prSet>
      <dgm:spPr/>
    </dgm:pt>
    <dgm:pt modelId="{584E0642-DE88-4833-A7A6-DFB3968EE4E8}" type="pres">
      <dgm:prSet presAssocID="{563B8A27-7999-4020-BEF9-464067046034}" presName="sibTrans" presStyleCnt="0"/>
      <dgm:spPr/>
    </dgm:pt>
    <dgm:pt modelId="{A3D843BB-142D-426E-BAA2-727E1B600C6F}" type="pres">
      <dgm:prSet presAssocID="{D4ED88BD-1C50-446F-BDFB-BAEFBDF78378}" presName="textNode" presStyleLbl="node1" presStyleIdx="1" presStyleCnt="2" custScaleX="65536" custScaleY="104839">
        <dgm:presLayoutVars>
          <dgm:bulletEnabled val="1"/>
        </dgm:presLayoutVars>
      </dgm:prSet>
      <dgm:spPr/>
    </dgm:pt>
  </dgm:ptLst>
  <dgm:cxnLst>
    <dgm:cxn modelId="{37978AF6-746F-44C3-B818-0F223A073D18}" srcId="{BC8585D9-3AC7-4BD0-8DD9-E43EA11E9C7E}" destId="{C66427C3-6AA9-476E-91FB-79F10F47653F}" srcOrd="0" destOrd="0" parTransId="{66970D39-766E-4C4E-8DFD-1DE594F6291E}" sibTransId="{563B8A27-7999-4020-BEF9-464067046034}"/>
    <dgm:cxn modelId="{E39924EB-C943-48B4-A771-961B0F4F97A2}" srcId="{BC8585D9-3AC7-4BD0-8DD9-E43EA11E9C7E}" destId="{D4ED88BD-1C50-446F-BDFB-BAEFBDF78378}" srcOrd="1" destOrd="0" parTransId="{876910ED-E9CC-4EA8-9FC9-246063BFFB48}" sibTransId="{1049EA91-69B0-45BC-A1B6-218BE7AAE885}"/>
    <dgm:cxn modelId="{2843D2AB-3E30-4E8B-B2E6-E4549F4D6492}" type="presOf" srcId="{BC8585D9-3AC7-4BD0-8DD9-E43EA11E9C7E}" destId="{B99D794A-76CD-4BC0-BFB0-37DFF516757C}" srcOrd="0" destOrd="0" presId="urn:microsoft.com/office/officeart/2005/8/layout/hProcess9"/>
    <dgm:cxn modelId="{D4F8BF6A-CE7D-4F6C-8C24-56C41C9B3592}" type="presOf" srcId="{D4ED88BD-1C50-446F-BDFB-BAEFBDF78378}" destId="{A3D843BB-142D-426E-BAA2-727E1B600C6F}" srcOrd="0" destOrd="0" presId="urn:microsoft.com/office/officeart/2005/8/layout/hProcess9"/>
    <dgm:cxn modelId="{0017FCDF-5E1A-4DD7-9B42-E3FB763963F9}" type="presOf" srcId="{C66427C3-6AA9-476E-91FB-79F10F47653F}" destId="{4E6F8698-B06B-4BF4-AD5A-6723DC04B48D}" srcOrd="0" destOrd="0" presId="urn:microsoft.com/office/officeart/2005/8/layout/hProcess9"/>
    <dgm:cxn modelId="{E7B8448C-396B-47BA-B9A2-842D7E1316EE}" type="presParOf" srcId="{B99D794A-76CD-4BC0-BFB0-37DFF516757C}" destId="{DF49E806-4236-49D3-B371-E2B97192C55B}" srcOrd="0" destOrd="0" presId="urn:microsoft.com/office/officeart/2005/8/layout/hProcess9"/>
    <dgm:cxn modelId="{1A17A28C-16C2-41E4-9626-D9D89843C276}" type="presParOf" srcId="{B99D794A-76CD-4BC0-BFB0-37DFF516757C}" destId="{CF33556F-7A9D-47B7-9A6A-4BA93067A498}" srcOrd="1" destOrd="0" presId="urn:microsoft.com/office/officeart/2005/8/layout/hProcess9"/>
    <dgm:cxn modelId="{6A1FFBFB-9D3F-4313-BB45-DEAEAE0328B6}" type="presParOf" srcId="{CF33556F-7A9D-47B7-9A6A-4BA93067A498}" destId="{4E6F8698-B06B-4BF4-AD5A-6723DC04B48D}" srcOrd="0" destOrd="0" presId="urn:microsoft.com/office/officeart/2005/8/layout/hProcess9"/>
    <dgm:cxn modelId="{5A06E436-636D-4B34-AE3F-8912A5D6D72F}" type="presParOf" srcId="{CF33556F-7A9D-47B7-9A6A-4BA93067A498}" destId="{584E0642-DE88-4833-A7A6-DFB3968EE4E8}" srcOrd="1" destOrd="0" presId="urn:microsoft.com/office/officeart/2005/8/layout/hProcess9"/>
    <dgm:cxn modelId="{9BBA68AA-B861-4708-8EDE-41A621319784}" type="presParOf" srcId="{CF33556F-7A9D-47B7-9A6A-4BA93067A498}" destId="{A3D843BB-142D-426E-BAA2-727E1B600C6F}" srcOrd="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164714-0031-4A5F-A788-2FBF4F539420}"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s-MX"/>
        </a:p>
      </dgm:t>
    </dgm:pt>
    <dgm:pt modelId="{DC3B3100-137A-4408-B297-D629DA8E13F7}">
      <dgm:prSet phldrT="[Texto]" custT="1"/>
      <dgm:spPr/>
      <dgm:t>
        <a:bodyPr/>
        <a:lstStyle/>
        <a:p>
          <a:r>
            <a:rPr lang="es-MX" sz="1400" dirty="0"/>
            <a:t>Comentarios de SO de obligaciones específicas </a:t>
          </a:r>
        </a:p>
        <a:p>
          <a:r>
            <a:rPr lang="es-MX" sz="1400" b="1" dirty="0"/>
            <a:t>Hasta el 05 de febrero de 2016</a:t>
          </a:r>
        </a:p>
      </dgm:t>
    </dgm:pt>
    <dgm:pt modelId="{FE09EDA0-4771-4426-8307-4AF1EFACC33D}" type="parTrans" cxnId="{6F3E3E6F-E514-41BC-9F0C-ED60E9DD32DE}">
      <dgm:prSet/>
      <dgm:spPr/>
      <dgm:t>
        <a:bodyPr/>
        <a:lstStyle/>
        <a:p>
          <a:endParaRPr lang="es-MX" sz="2000"/>
        </a:p>
      </dgm:t>
    </dgm:pt>
    <dgm:pt modelId="{55A9C39B-5BAE-475D-A414-1A2EC0108122}" type="sibTrans" cxnId="{6F3E3E6F-E514-41BC-9F0C-ED60E9DD32DE}">
      <dgm:prSet/>
      <dgm:spPr/>
      <dgm:t>
        <a:bodyPr/>
        <a:lstStyle/>
        <a:p>
          <a:endParaRPr lang="es-MX" sz="2000"/>
        </a:p>
      </dgm:t>
    </dgm:pt>
    <dgm:pt modelId="{D6DE83DA-66DB-4C6E-883C-B91848D62FDA}">
      <dgm:prSet phldrT="[Texto]" custT="1"/>
      <dgm:spPr/>
      <dgm:t>
        <a:bodyPr/>
        <a:lstStyle/>
        <a:p>
          <a:pPr marR="0" eaLnBrk="1" fontAlgn="auto" latinLnBrk="0" hangingPunct="1">
            <a:buClrTx/>
            <a:buSzTx/>
            <a:buFontTx/>
            <a:tabLst/>
            <a:defRPr/>
          </a:pPr>
          <a:r>
            <a:rPr lang="es-MX" sz="1400" dirty="0"/>
            <a:t>Primera entrega de Lineamientos a la  </a:t>
          </a:r>
          <a:r>
            <a:rPr lang="es-MX" sz="1400" dirty="0" err="1"/>
            <a:t>CIEI</a:t>
          </a:r>
          <a:r>
            <a:rPr lang="es-MX" sz="1400" dirty="0"/>
            <a:t> del </a:t>
          </a:r>
          <a:r>
            <a:rPr lang="es-MX" sz="1400" dirty="0" err="1"/>
            <a:t>SNT</a:t>
          </a:r>
          <a:endParaRPr lang="es-MX" sz="1400" dirty="0"/>
        </a:p>
        <a:p>
          <a:pPr marR="0" eaLnBrk="1" fontAlgn="auto" latinLnBrk="0" hangingPunct="1">
            <a:buClrTx/>
            <a:buSzTx/>
            <a:buFontTx/>
            <a:tabLst/>
            <a:defRPr/>
          </a:pPr>
          <a:r>
            <a:rPr lang="es-MX" sz="1400" b="1" dirty="0"/>
            <a:t>24 de febrero de 2016</a:t>
          </a:r>
        </a:p>
      </dgm:t>
    </dgm:pt>
    <dgm:pt modelId="{E1497A55-05C1-4EC0-BEEF-4116E9BC823A}" type="parTrans" cxnId="{6E1596D4-D8A3-4FEB-BCF2-90D0B7F2A6E7}">
      <dgm:prSet/>
      <dgm:spPr/>
      <dgm:t>
        <a:bodyPr/>
        <a:lstStyle/>
        <a:p>
          <a:endParaRPr lang="es-MX"/>
        </a:p>
      </dgm:t>
    </dgm:pt>
    <dgm:pt modelId="{48A47951-AC2A-4EB7-BE8C-FB42158578E6}" type="sibTrans" cxnId="{6E1596D4-D8A3-4FEB-BCF2-90D0B7F2A6E7}">
      <dgm:prSet/>
      <dgm:spPr/>
      <dgm:t>
        <a:bodyPr/>
        <a:lstStyle/>
        <a:p>
          <a:endParaRPr lang="es-MX"/>
        </a:p>
      </dgm:t>
    </dgm:pt>
    <dgm:pt modelId="{14EDAA72-B69B-49A9-9C73-3DB9386C67DC}">
      <dgm:prSet phldrT="[Texto]" custT="1"/>
      <dgm:spPr/>
      <dgm:t>
        <a:bodyPr/>
        <a:lstStyle/>
        <a:p>
          <a:pPr marR="0" eaLnBrk="1" fontAlgn="auto" latinLnBrk="0" hangingPunct="1">
            <a:buClrTx/>
            <a:buSzTx/>
            <a:buFontTx/>
            <a:tabLst/>
            <a:defRPr/>
          </a:pPr>
          <a:r>
            <a:rPr lang="es-MX" sz="1400" b="0" dirty="0"/>
            <a:t>Observaciones de la </a:t>
          </a:r>
          <a:r>
            <a:rPr lang="es-MX" sz="1400" b="0" dirty="0" err="1"/>
            <a:t>CIEI</a:t>
          </a:r>
          <a:r>
            <a:rPr lang="es-MX" sz="1400" b="0" dirty="0"/>
            <a:t>: Obligaciones comunes</a:t>
          </a:r>
        </a:p>
        <a:p>
          <a:pPr marR="0" eaLnBrk="1" fontAlgn="auto" latinLnBrk="0" hangingPunct="1">
            <a:buClrTx/>
            <a:buSzTx/>
            <a:buFontTx/>
            <a:tabLst/>
            <a:defRPr/>
          </a:pPr>
          <a:r>
            <a:rPr lang="es-MX" sz="1400" b="1" dirty="0"/>
            <a:t>Del 21 de enero al 15 de febrero de 2016</a:t>
          </a:r>
        </a:p>
      </dgm:t>
    </dgm:pt>
    <dgm:pt modelId="{52A9451C-BE26-4287-BA33-D0A9F766B2A3}" type="parTrans" cxnId="{228BAA79-C04D-4065-9172-CA0E21B0CF77}">
      <dgm:prSet/>
      <dgm:spPr/>
      <dgm:t>
        <a:bodyPr/>
        <a:lstStyle/>
        <a:p>
          <a:endParaRPr lang="es-MX"/>
        </a:p>
      </dgm:t>
    </dgm:pt>
    <dgm:pt modelId="{33E7F89D-67F1-4CBA-89A2-D2E4FA326075}" type="sibTrans" cxnId="{228BAA79-C04D-4065-9172-CA0E21B0CF77}">
      <dgm:prSet/>
      <dgm:spPr/>
      <dgm:t>
        <a:bodyPr/>
        <a:lstStyle/>
        <a:p>
          <a:endParaRPr lang="es-MX"/>
        </a:p>
      </dgm:t>
    </dgm:pt>
    <dgm:pt modelId="{DB736874-49B8-4CFE-BF7B-CDAE04DB1FF0}">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comunes</a:t>
          </a:r>
        </a:p>
        <a:p>
          <a:pPr marR="0" eaLnBrk="1" fontAlgn="auto" latinLnBrk="0" hangingPunct="1">
            <a:buClrTx/>
            <a:buSzTx/>
            <a:buFontTx/>
            <a:tabLst/>
            <a:defRPr/>
          </a:pPr>
          <a:r>
            <a:rPr lang="es-MX" sz="1400" b="1" dirty="0"/>
            <a:t>17 de marzo de 2016</a:t>
          </a:r>
        </a:p>
      </dgm:t>
    </dgm:pt>
    <dgm:pt modelId="{0ACBCF46-C05D-4F0B-8AF2-9255EFFB4C95}" type="parTrans" cxnId="{85FFBC31-AF86-429A-96E5-B9150A877076}">
      <dgm:prSet/>
      <dgm:spPr/>
      <dgm:t>
        <a:bodyPr/>
        <a:lstStyle/>
        <a:p>
          <a:endParaRPr lang="es-MX"/>
        </a:p>
      </dgm:t>
    </dgm:pt>
    <dgm:pt modelId="{9CFBE0B4-3371-495A-83C2-E5291D391D2A}" type="sibTrans" cxnId="{85FFBC31-AF86-429A-96E5-B9150A877076}">
      <dgm:prSet/>
      <dgm:spPr/>
      <dgm:t>
        <a:bodyPr/>
        <a:lstStyle/>
        <a:p>
          <a:endParaRPr lang="es-MX"/>
        </a:p>
      </dgm:t>
    </dgm:pt>
    <dgm:pt modelId="{FB78D2F0-97D5-4478-8A9A-38D841F55A74}">
      <dgm:prSet phldrT="[Texto]" custT="1"/>
      <dgm:spPr/>
      <dgm:t>
        <a:bodyPr/>
        <a:lstStyle/>
        <a:p>
          <a:pPr marR="0" eaLnBrk="1" fontAlgn="auto" latinLnBrk="0" hangingPunct="1">
            <a:buClrTx/>
            <a:buSzTx/>
            <a:buFontTx/>
            <a:tabLst/>
            <a:defRPr/>
          </a:pPr>
          <a:r>
            <a:rPr lang="es-MX" sz="1400" b="0" dirty="0"/>
            <a:t>Análisis observaciones de SO a obligaciones específicas:</a:t>
          </a:r>
        </a:p>
        <a:p>
          <a:pPr marR="0" eaLnBrk="1" fontAlgn="auto" latinLnBrk="0" hangingPunct="1">
            <a:buClrTx/>
            <a:buSzTx/>
            <a:buFontTx/>
            <a:tabLst/>
            <a:defRPr/>
          </a:pPr>
          <a:r>
            <a:rPr lang="es-MX" sz="1400" b="1" dirty="0"/>
            <a:t>5 de febrero al 11 de marzo de 2016</a:t>
          </a:r>
        </a:p>
      </dgm:t>
    </dgm:pt>
    <dgm:pt modelId="{1A32D23F-101A-4E3A-BCD7-659F73E2D01E}" type="parTrans" cxnId="{D93D8A5B-5CEC-4D17-8753-252FD9A1E377}">
      <dgm:prSet/>
      <dgm:spPr/>
      <dgm:t>
        <a:bodyPr/>
        <a:lstStyle/>
        <a:p>
          <a:endParaRPr lang="es-MX"/>
        </a:p>
      </dgm:t>
    </dgm:pt>
    <dgm:pt modelId="{4994EAF2-229A-4A60-8E98-DBF1FC5A42AC}" type="sibTrans" cxnId="{D93D8A5B-5CEC-4D17-8753-252FD9A1E377}">
      <dgm:prSet/>
      <dgm:spPr/>
      <dgm:t>
        <a:bodyPr/>
        <a:lstStyle/>
        <a:p>
          <a:endParaRPr lang="es-MX"/>
        </a:p>
      </dgm:t>
    </dgm:pt>
    <dgm:pt modelId="{B4F46656-85E1-4C3D-8188-DE4AC9030FE9}">
      <dgm:prSet phldrT="[Texto]" custT="1"/>
      <dgm:spPr/>
      <dgm:t>
        <a:bodyPr/>
        <a:lstStyle/>
        <a:p>
          <a:pPr marR="0" eaLnBrk="1" fontAlgn="auto" latinLnBrk="0" hangingPunct="1">
            <a:buClrTx/>
            <a:buSzTx/>
            <a:buFontTx/>
            <a:tabLst/>
            <a:defRPr/>
          </a:pPr>
          <a:r>
            <a:rPr lang="es-MX" sz="1400" b="0" dirty="0"/>
            <a:t>Observaciones integrantes </a:t>
          </a:r>
          <a:r>
            <a:rPr lang="es-MX" sz="1400" b="0" dirty="0" err="1"/>
            <a:t>CIEI</a:t>
          </a:r>
          <a:r>
            <a:rPr lang="es-MX" sz="1400" b="0" dirty="0"/>
            <a:t>:</a:t>
          </a:r>
        </a:p>
        <a:p>
          <a:pPr marR="0" eaLnBrk="1" fontAlgn="auto" latinLnBrk="0" hangingPunct="1">
            <a:buClrTx/>
            <a:buSzTx/>
            <a:buFontTx/>
            <a:tabLst/>
            <a:defRPr/>
          </a:pPr>
          <a:r>
            <a:rPr lang="es-MX" sz="1400" b="1" dirty="0"/>
            <a:t>1 al 14 de marzo de 2016 </a:t>
          </a:r>
        </a:p>
      </dgm:t>
    </dgm:pt>
    <dgm:pt modelId="{CD8D4BD9-F5AC-4C3B-BAFD-1D9EC950E147}" type="parTrans" cxnId="{85B89833-8DDC-43BC-9ED1-6D6DD28990A9}">
      <dgm:prSet/>
      <dgm:spPr/>
      <dgm:t>
        <a:bodyPr/>
        <a:lstStyle/>
        <a:p>
          <a:endParaRPr lang="es-MX"/>
        </a:p>
      </dgm:t>
    </dgm:pt>
    <dgm:pt modelId="{F39A0B9A-1D4E-43C9-9ABD-0CF7741DD6D8}" type="sibTrans" cxnId="{85B89833-8DDC-43BC-9ED1-6D6DD28990A9}">
      <dgm:prSet/>
      <dgm:spPr/>
      <dgm:t>
        <a:bodyPr/>
        <a:lstStyle/>
        <a:p>
          <a:endParaRPr lang="es-MX"/>
        </a:p>
      </dgm:t>
    </dgm:pt>
    <dgm:pt modelId="{63D7B02E-9FC0-4F07-A4A0-2E9688FC2DF7}">
      <dgm:prSet phldrT="[Texto]" custT="1"/>
      <dgm:spPr/>
      <dgm:t>
        <a:bodyPr/>
        <a:lstStyle/>
        <a:p>
          <a:pPr marR="0" eaLnBrk="1" fontAlgn="auto" latinLnBrk="0" hangingPunct="1">
            <a:buClrTx/>
            <a:buSzTx/>
            <a:buFontTx/>
            <a:tabLst/>
            <a:defRPr/>
          </a:pPr>
          <a:r>
            <a:rPr lang="es-MX" sz="1400" b="0" dirty="0"/>
            <a:t>Segunda entrega de Lineamientos a la </a:t>
          </a:r>
          <a:r>
            <a:rPr lang="es-MX" sz="1400" b="0" dirty="0" err="1"/>
            <a:t>CIEI</a:t>
          </a:r>
          <a:r>
            <a:rPr lang="es-MX" sz="1400" b="0" dirty="0"/>
            <a:t> del </a:t>
          </a:r>
          <a:r>
            <a:rPr lang="es-MX" sz="1400" b="0" dirty="0" err="1"/>
            <a:t>SNT</a:t>
          </a:r>
          <a:endParaRPr lang="es-MX" sz="1400" b="0" dirty="0"/>
        </a:p>
        <a:p>
          <a:pPr marR="0" eaLnBrk="1" fontAlgn="auto" latinLnBrk="0" hangingPunct="1">
            <a:buClrTx/>
            <a:buSzTx/>
            <a:buFontTx/>
            <a:tabLst/>
            <a:defRPr/>
          </a:pPr>
          <a:r>
            <a:rPr lang="es-MX" sz="1400" b="1" dirty="0"/>
            <a:t>17 de marzo de 2016</a:t>
          </a:r>
        </a:p>
      </dgm:t>
    </dgm:pt>
    <dgm:pt modelId="{F42F3717-4AD6-47CE-871D-92CB01518103}" type="parTrans" cxnId="{4B22E869-364D-4092-A31F-106A737144B7}">
      <dgm:prSet/>
      <dgm:spPr/>
      <dgm:t>
        <a:bodyPr/>
        <a:lstStyle/>
        <a:p>
          <a:endParaRPr lang="es-MX"/>
        </a:p>
      </dgm:t>
    </dgm:pt>
    <dgm:pt modelId="{05CA856F-8F6A-4E42-AC24-9FACFF84C988}" type="sibTrans" cxnId="{4B22E869-364D-4092-A31F-106A737144B7}">
      <dgm:prSet/>
      <dgm:spPr/>
      <dgm:t>
        <a:bodyPr/>
        <a:lstStyle/>
        <a:p>
          <a:endParaRPr lang="es-MX"/>
        </a:p>
      </dgm:t>
    </dgm:pt>
    <dgm:pt modelId="{18A1464A-ECF8-430B-BC52-17154309A6AF}">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específicas</a:t>
          </a:r>
        </a:p>
        <a:p>
          <a:pPr marR="0" eaLnBrk="1" fontAlgn="auto" latinLnBrk="0" hangingPunct="1">
            <a:buClrTx/>
            <a:buSzTx/>
            <a:buFontTx/>
            <a:tabLst/>
            <a:defRPr/>
          </a:pPr>
          <a:r>
            <a:rPr lang="es-MX" sz="1400" b="1" dirty="0"/>
            <a:t>13 de abril de 2016</a:t>
          </a:r>
        </a:p>
      </dgm:t>
    </dgm:pt>
    <dgm:pt modelId="{64DB29D8-E2DE-40EB-8C83-4E55FFA9D86E}" type="parTrans" cxnId="{133202C7-0CEA-418F-A225-9CE2D073D850}">
      <dgm:prSet/>
      <dgm:spPr/>
      <dgm:t>
        <a:bodyPr/>
        <a:lstStyle/>
        <a:p>
          <a:endParaRPr lang="es-MX"/>
        </a:p>
      </dgm:t>
    </dgm:pt>
    <dgm:pt modelId="{534109DD-7BE4-4586-A836-D8596D534C16}" type="sibTrans" cxnId="{133202C7-0CEA-418F-A225-9CE2D073D850}">
      <dgm:prSet/>
      <dgm:spPr/>
      <dgm:t>
        <a:bodyPr/>
        <a:lstStyle/>
        <a:p>
          <a:endParaRPr lang="es-MX"/>
        </a:p>
      </dgm:t>
    </dgm:pt>
    <dgm:pt modelId="{72988BCC-3407-4C12-9A6B-D35E033913E3}">
      <dgm:prSet phldrT="[Texto]" custT="1"/>
      <dgm:spPr/>
      <dgm:t>
        <a:bodyPr/>
        <a:lstStyle/>
        <a:p>
          <a:pPr marR="0" eaLnBrk="1" fontAlgn="auto" latinLnBrk="0" hangingPunct="1">
            <a:buClrTx/>
            <a:buSzTx/>
            <a:buFontTx/>
            <a:tabLst/>
            <a:defRPr/>
          </a:pPr>
          <a:r>
            <a:rPr lang="es-MX" sz="1400" b="0" dirty="0"/>
            <a:t>Publicación en el </a:t>
          </a:r>
          <a:r>
            <a:rPr lang="es-MX" sz="1400" b="0" dirty="0" err="1"/>
            <a:t>DOF</a:t>
          </a:r>
          <a:r>
            <a:rPr lang="es-MX" sz="1400" b="0" dirty="0"/>
            <a:t>:</a:t>
          </a:r>
          <a:r>
            <a:rPr lang="es-MX" sz="1400" b="1" dirty="0"/>
            <a:t> </a:t>
          </a:r>
        </a:p>
        <a:p>
          <a:pPr marR="0" eaLnBrk="1" fontAlgn="auto" latinLnBrk="0" hangingPunct="1">
            <a:buClrTx/>
            <a:buSzTx/>
            <a:buFontTx/>
            <a:tabLst/>
            <a:defRPr/>
          </a:pPr>
          <a:r>
            <a:rPr lang="es-MX" sz="1400" b="1" dirty="0"/>
            <a:t>25 al 29 de abril de 2016</a:t>
          </a:r>
        </a:p>
      </dgm:t>
    </dgm:pt>
    <dgm:pt modelId="{0D79D16C-787E-4595-AC2F-18B958443055}" type="parTrans" cxnId="{A315C6FB-AB1B-4E64-AEDB-8878DAF7E216}">
      <dgm:prSet/>
      <dgm:spPr/>
      <dgm:t>
        <a:bodyPr/>
        <a:lstStyle/>
        <a:p>
          <a:endParaRPr lang="es-MX"/>
        </a:p>
      </dgm:t>
    </dgm:pt>
    <dgm:pt modelId="{4952D6CE-D71D-4EBB-97DB-EED8B194995C}" type="sibTrans" cxnId="{A315C6FB-AB1B-4E64-AEDB-8878DAF7E216}">
      <dgm:prSet/>
      <dgm:spPr/>
      <dgm:t>
        <a:bodyPr/>
        <a:lstStyle/>
        <a:p>
          <a:endParaRPr lang="es-MX"/>
        </a:p>
      </dgm:t>
    </dgm:pt>
    <dgm:pt modelId="{7F7FC411-FA6D-4173-9148-DFD7C5F29A5B}" type="pres">
      <dgm:prSet presAssocID="{5F164714-0031-4A5F-A788-2FBF4F539420}" presName="Name0" presStyleCnt="0">
        <dgm:presLayoutVars>
          <dgm:dir/>
          <dgm:resizeHandles/>
        </dgm:presLayoutVars>
      </dgm:prSet>
      <dgm:spPr/>
    </dgm:pt>
    <dgm:pt modelId="{519F9177-FD60-4E23-8BF8-958EF9683A63}" type="pres">
      <dgm:prSet presAssocID="{DC3B3100-137A-4408-B297-D629DA8E13F7}" presName="compNode" presStyleCnt="0"/>
      <dgm:spPr/>
    </dgm:pt>
    <dgm:pt modelId="{C42184AB-5FAF-4313-BC07-B7A0A806BC24}" type="pres">
      <dgm:prSet presAssocID="{DC3B3100-137A-4408-B297-D629DA8E13F7}" presName="dummyConnPt" presStyleCnt="0"/>
      <dgm:spPr/>
    </dgm:pt>
    <dgm:pt modelId="{ACC2B8FC-E4FB-4866-9A25-A1D4748A18C9}" type="pres">
      <dgm:prSet presAssocID="{DC3B3100-137A-4408-B297-D629DA8E13F7}" presName="node" presStyleLbl="node1" presStyleIdx="0" presStyleCnt="9">
        <dgm:presLayoutVars>
          <dgm:bulletEnabled val="1"/>
        </dgm:presLayoutVars>
      </dgm:prSet>
      <dgm:spPr/>
    </dgm:pt>
    <dgm:pt modelId="{7E84E87F-E8DF-400C-993B-ADAB13DFE794}" type="pres">
      <dgm:prSet presAssocID="{55A9C39B-5BAE-475D-A414-1A2EC0108122}" presName="sibTrans" presStyleLbl="bgSibTrans2D1" presStyleIdx="0" presStyleCnt="8"/>
      <dgm:spPr/>
    </dgm:pt>
    <dgm:pt modelId="{F6BC55F4-CE86-4E0C-8065-FE1300DCE98D}" type="pres">
      <dgm:prSet presAssocID="{14EDAA72-B69B-49A9-9C73-3DB9386C67DC}" presName="compNode" presStyleCnt="0"/>
      <dgm:spPr/>
    </dgm:pt>
    <dgm:pt modelId="{B0E2626F-0095-4552-ACE7-92A0DBBF0E4C}" type="pres">
      <dgm:prSet presAssocID="{14EDAA72-B69B-49A9-9C73-3DB9386C67DC}" presName="dummyConnPt" presStyleCnt="0"/>
      <dgm:spPr/>
    </dgm:pt>
    <dgm:pt modelId="{2CD34F30-E7C4-4417-BE35-44EECA48A671}" type="pres">
      <dgm:prSet presAssocID="{14EDAA72-B69B-49A9-9C73-3DB9386C67DC}" presName="node" presStyleLbl="node1" presStyleIdx="1" presStyleCnt="9">
        <dgm:presLayoutVars>
          <dgm:bulletEnabled val="1"/>
        </dgm:presLayoutVars>
      </dgm:prSet>
      <dgm:spPr/>
    </dgm:pt>
    <dgm:pt modelId="{9DCCE803-FF87-4A98-8F35-AB24D8342B85}" type="pres">
      <dgm:prSet presAssocID="{33E7F89D-67F1-4CBA-89A2-D2E4FA326075}" presName="sibTrans" presStyleLbl="bgSibTrans2D1" presStyleIdx="1" presStyleCnt="8"/>
      <dgm:spPr/>
    </dgm:pt>
    <dgm:pt modelId="{88FD1ED8-22E0-4DDA-886C-E06CD242563D}" type="pres">
      <dgm:prSet presAssocID="{D6DE83DA-66DB-4C6E-883C-B91848D62FDA}" presName="compNode" presStyleCnt="0"/>
      <dgm:spPr/>
    </dgm:pt>
    <dgm:pt modelId="{46133E2C-8F6C-4B4F-A3E0-BEBCB73A5092}" type="pres">
      <dgm:prSet presAssocID="{D6DE83DA-66DB-4C6E-883C-B91848D62FDA}" presName="dummyConnPt" presStyleCnt="0"/>
      <dgm:spPr/>
    </dgm:pt>
    <dgm:pt modelId="{6683F888-70B2-4B95-85AC-ED2C02BC99D5}" type="pres">
      <dgm:prSet presAssocID="{D6DE83DA-66DB-4C6E-883C-B91848D62FDA}" presName="node" presStyleLbl="node1" presStyleIdx="2" presStyleCnt="9">
        <dgm:presLayoutVars>
          <dgm:bulletEnabled val="1"/>
        </dgm:presLayoutVars>
      </dgm:prSet>
      <dgm:spPr/>
    </dgm:pt>
    <dgm:pt modelId="{1EEC0202-8E5A-4A17-96F9-D84013190BB6}" type="pres">
      <dgm:prSet presAssocID="{48A47951-AC2A-4EB7-BE8C-FB42158578E6}" presName="sibTrans" presStyleLbl="bgSibTrans2D1" presStyleIdx="2" presStyleCnt="8"/>
      <dgm:spPr/>
    </dgm:pt>
    <dgm:pt modelId="{BDD68FD7-1487-46D2-8F0F-9D3B4AD7C001}" type="pres">
      <dgm:prSet presAssocID="{DB736874-49B8-4CFE-BF7B-CDAE04DB1FF0}" presName="compNode" presStyleCnt="0"/>
      <dgm:spPr/>
    </dgm:pt>
    <dgm:pt modelId="{A9EA47C0-C98A-41B2-848B-A28AE441F3AF}" type="pres">
      <dgm:prSet presAssocID="{DB736874-49B8-4CFE-BF7B-CDAE04DB1FF0}" presName="dummyConnPt" presStyleCnt="0"/>
      <dgm:spPr/>
    </dgm:pt>
    <dgm:pt modelId="{58DD84C2-9753-4C91-A05A-C432F259DBBA}" type="pres">
      <dgm:prSet presAssocID="{DB736874-49B8-4CFE-BF7B-CDAE04DB1FF0}" presName="node" presStyleLbl="node1" presStyleIdx="3" presStyleCnt="9">
        <dgm:presLayoutVars>
          <dgm:bulletEnabled val="1"/>
        </dgm:presLayoutVars>
      </dgm:prSet>
      <dgm:spPr/>
    </dgm:pt>
    <dgm:pt modelId="{F11C1468-6D0C-4394-AA40-2B95B35E4A8C}" type="pres">
      <dgm:prSet presAssocID="{9CFBE0B4-3371-495A-83C2-E5291D391D2A}" presName="sibTrans" presStyleLbl="bgSibTrans2D1" presStyleIdx="3" presStyleCnt="8"/>
      <dgm:spPr/>
    </dgm:pt>
    <dgm:pt modelId="{F6825713-5786-40D8-B799-2E0754E558AF}" type="pres">
      <dgm:prSet presAssocID="{FB78D2F0-97D5-4478-8A9A-38D841F55A74}" presName="compNode" presStyleCnt="0"/>
      <dgm:spPr/>
    </dgm:pt>
    <dgm:pt modelId="{93353505-AC45-49B6-A2F1-FA85FF701570}" type="pres">
      <dgm:prSet presAssocID="{FB78D2F0-97D5-4478-8A9A-38D841F55A74}" presName="dummyConnPt" presStyleCnt="0"/>
      <dgm:spPr/>
    </dgm:pt>
    <dgm:pt modelId="{9DE11625-9039-483D-92F6-F4F2A35EF8A7}" type="pres">
      <dgm:prSet presAssocID="{FB78D2F0-97D5-4478-8A9A-38D841F55A74}" presName="node" presStyleLbl="node1" presStyleIdx="4" presStyleCnt="9">
        <dgm:presLayoutVars>
          <dgm:bulletEnabled val="1"/>
        </dgm:presLayoutVars>
      </dgm:prSet>
      <dgm:spPr/>
    </dgm:pt>
    <dgm:pt modelId="{3806F9DF-803D-4995-AC3C-59E9EBE062A3}" type="pres">
      <dgm:prSet presAssocID="{4994EAF2-229A-4A60-8E98-DBF1FC5A42AC}" presName="sibTrans" presStyleLbl="bgSibTrans2D1" presStyleIdx="4" presStyleCnt="8"/>
      <dgm:spPr/>
    </dgm:pt>
    <dgm:pt modelId="{D64AFC13-DDFC-4C73-9C8E-C1D431D14058}" type="pres">
      <dgm:prSet presAssocID="{B4F46656-85E1-4C3D-8188-DE4AC9030FE9}" presName="compNode" presStyleCnt="0"/>
      <dgm:spPr/>
    </dgm:pt>
    <dgm:pt modelId="{BB18E579-9446-433C-B3BE-B7E35FCC6CD2}" type="pres">
      <dgm:prSet presAssocID="{B4F46656-85E1-4C3D-8188-DE4AC9030FE9}" presName="dummyConnPt" presStyleCnt="0"/>
      <dgm:spPr/>
    </dgm:pt>
    <dgm:pt modelId="{34D8E20D-24DA-4857-BC95-C16A855955E2}" type="pres">
      <dgm:prSet presAssocID="{B4F46656-85E1-4C3D-8188-DE4AC9030FE9}" presName="node" presStyleLbl="node1" presStyleIdx="5" presStyleCnt="9">
        <dgm:presLayoutVars>
          <dgm:bulletEnabled val="1"/>
        </dgm:presLayoutVars>
      </dgm:prSet>
      <dgm:spPr/>
    </dgm:pt>
    <dgm:pt modelId="{69EC1382-5C97-4F3E-AA68-D1B067930E5D}" type="pres">
      <dgm:prSet presAssocID="{F39A0B9A-1D4E-43C9-9ABD-0CF7741DD6D8}" presName="sibTrans" presStyleLbl="bgSibTrans2D1" presStyleIdx="5" presStyleCnt="8"/>
      <dgm:spPr/>
    </dgm:pt>
    <dgm:pt modelId="{FDF2BDFD-A76A-43BE-904A-F6E3E5B19EDE}" type="pres">
      <dgm:prSet presAssocID="{63D7B02E-9FC0-4F07-A4A0-2E9688FC2DF7}" presName="compNode" presStyleCnt="0"/>
      <dgm:spPr/>
    </dgm:pt>
    <dgm:pt modelId="{95C84E90-523B-4A84-B81E-2DF8E71A52D1}" type="pres">
      <dgm:prSet presAssocID="{63D7B02E-9FC0-4F07-A4A0-2E9688FC2DF7}" presName="dummyConnPt" presStyleCnt="0"/>
      <dgm:spPr/>
    </dgm:pt>
    <dgm:pt modelId="{944BB064-3866-494B-ADE8-E5288B0CFCAE}" type="pres">
      <dgm:prSet presAssocID="{63D7B02E-9FC0-4F07-A4A0-2E9688FC2DF7}" presName="node" presStyleLbl="node1" presStyleIdx="6" presStyleCnt="9">
        <dgm:presLayoutVars>
          <dgm:bulletEnabled val="1"/>
        </dgm:presLayoutVars>
      </dgm:prSet>
      <dgm:spPr/>
    </dgm:pt>
    <dgm:pt modelId="{6E3589D6-0DAC-4BE1-AFF8-A4B7A18223DA}" type="pres">
      <dgm:prSet presAssocID="{05CA856F-8F6A-4E42-AC24-9FACFF84C988}" presName="sibTrans" presStyleLbl="bgSibTrans2D1" presStyleIdx="6" presStyleCnt="8"/>
      <dgm:spPr/>
    </dgm:pt>
    <dgm:pt modelId="{28129B42-B580-4E9E-9309-876B80F2F196}" type="pres">
      <dgm:prSet presAssocID="{18A1464A-ECF8-430B-BC52-17154309A6AF}" presName="compNode" presStyleCnt="0"/>
      <dgm:spPr/>
    </dgm:pt>
    <dgm:pt modelId="{2C80E057-B5FC-4159-BD2C-06E00876D38E}" type="pres">
      <dgm:prSet presAssocID="{18A1464A-ECF8-430B-BC52-17154309A6AF}" presName="dummyConnPt" presStyleCnt="0"/>
      <dgm:spPr/>
    </dgm:pt>
    <dgm:pt modelId="{011DC550-7A1E-40D2-80FA-39BA59F2B7CF}" type="pres">
      <dgm:prSet presAssocID="{18A1464A-ECF8-430B-BC52-17154309A6AF}" presName="node" presStyleLbl="node1" presStyleIdx="7" presStyleCnt="9">
        <dgm:presLayoutVars>
          <dgm:bulletEnabled val="1"/>
        </dgm:presLayoutVars>
      </dgm:prSet>
      <dgm:spPr/>
    </dgm:pt>
    <dgm:pt modelId="{571A34E7-67EF-44E7-8CFA-85067121531F}" type="pres">
      <dgm:prSet presAssocID="{534109DD-7BE4-4586-A836-D8596D534C16}" presName="sibTrans" presStyleLbl="bgSibTrans2D1" presStyleIdx="7" presStyleCnt="8"/>
      <dgm:spPr/>
    </dgm:pt>
    <dgm:pt modelId="{E384D9AD-67A8-4B29-99BF-CC6DE3B3E513}" type="pres">
      <dgm:prSet presAssocID="{72988BCC-3407-4C12-9A6B-D35E033913E3}" presName="compNode" presStyleCnt="0"/>
      <dgm:spPr/>
    </dgm:pt>
    <dgm:pt modelId="{E2A638BC-762B-4F7A-A5B7-370F40CA73BE}" type="pres">
      <dgm:prSet presAssocID="{72988BCC-3407-4C12-9A6B-D35E033913E3}" presName="dummyConnPt" presStyleCnt="0"/>
      <dgm:spPr/>
    </dgm:pt>
    <dgm:pt modelId="{3585963D-CE4A-4204-98C0-7EA7BF83F8B6}" type="pres">
      <dgm:prSet presAssocID="{72988BCC-3407-4C12-9A6B-D35E033913E3}" presName="node" presStyleLbl="node1" presStyleIdx="8" presStyleCnt="9">
        <dgm:presLayoutVars>
          <dgm:bulletEnabled val="1"/>
        </dgm:presLayoutVars>
      </dgm:prSet>
      <dgm:spPr/>
    </dgm:pt>
  </dgm:ptLst>
  <dgm:cxnLst>
    <dgm:cxn modelId="{6AC20AEA-E71F-429F-B86A-A2978DD125E4}" type="presOf" srcId="{72988BCC-3407-4C12-9A6B-D35E033913E3}" destId="{3585963D-CE4A-4204-98C0-7EA7BF83F8B6}" srcOrd="0" destOrd="0" presId="urn:microsoft.com/office/officeart/2005/8/layout/bProcess4"/>
    <dgm:cxn modelId="{311BD662-83B7-4DFF-9EA3-22F1DBDD0BFE}" type="presOf" srcId="{05CA856F-8F6A-4E42-AC24-9FACFF84C988}" destId="{6E3589D6-0DAC-4BE1-AFF8-A4B7A18223DA}" srcOrd="0" destOrd="0" presId="urn:microsoft.com/office/officeart/2005/8/layout/bProcess4"/>
    <dgm:cxn modelId="{997A18B0-A2D0-4799-A9FB-1733FF883087}" type="presOf" srcId="{14EDAA72-B69B-49A9-9C73-3DB9386C67DC}" destId="{2CD34F30-E7C4-4417-BE35-44EECA48A671}" srcOrd="0" destOrd="0" presId="urn:microsoft.com/office/officeart/2005/8/layout/bProcess4"/>
    <dgm:cxn modelId="{85B89833-8DDC-43BC-9ED1-6D6DD28990A9}" srcId="{5F164714-0031-4A5F-A788-2FBF4F539420}" destId="{B4F46656-85E1-4C3D-8188-DE4AC9030FE9}" srcOrd="5" destOrd="0" parTransId="{CD8D4BD9-F5AC-4C3B-BAFD-1D9EC950E147}" sibTransId="{F39A0B9A-1D4E-43C9-9ABD-0CF7741DD6D8}"/>
    <dgm:cxn modelId="{228BAA79-C04D-4065-9172-CA0E21B0CF77}" srcId="{5F164714-0031-4A5F-A788-2FBF4F539420}" destId="{14EDAA72-B69B-49A9-9C73-3DB9386C67DC}" srcOrd="1" destOrd="0" parTransId="{52A9451C-BE26-4287-BA33-D0A9F766B2A3}" sibTransId="{33E7F89D-67F1-4CBA-89A2-D2E4FA326075}"/>
    <dgm:cxn modelId="{9907311B-0FE5-4658-8CBF-46AA828F84BB}" type="presOf" srcId="{48A47951-AC2A-4EB7-BE8C-FB42158578E6}" destId="{1EEC0202-8E5A-4A17-96F9-D84013190BB6}" srcOrd="0" destOrd="0" presId="urn:microsoft.com/office/officeart/2005/8/layout/bProcess4"/>
    <dgm:cxn modelId="{CEB5AAF7-41D1-4EE7-A239-CFF8233DDB8F}" type="presOf" srcId="{4994EAF2-229A-4A60-8E98-DBF1FC5A42AC}" destId="{3806F9DF-803D-4995-AC3C-59E9EBE062A3}" srcOrd="0" destOrd="0" presId="urn:microsoft.com/office/officeart/2005/8/layout/bProcess4"/>
    <dgm:cxn modelId="{0A604D6B-94AE-4A2B-816E-90B7687D0045}" type="presOf" srcId="{F39A0B9A-1D4E-43C9-9ABD-0CF7741DD6D8}" destId="{69EC1382-5C97-4F3E-AA68-D1B067930E5D}" srcOrd="0" destOrd="0" presId="urn:microsoft.com/office/officeart/2005/8/layout/bProcess4"/>
    <dgm:cxn modelId="{6355C7AC-81D4-4AF7-9B0F-042F1FF29092}" type="presOf" srcId="{63D7B02E-9FC0-4F07-A4A0-2E9688FC2DF7}" destId="{944BB064-3866-494B-ADE8-E5288B0CFCAE}" srcOrd="0" destOrd="0" presId="urn:microsoft.com/office/officeart/2005/8/layout/bProcess4"/>
    <dgm:cxn modelId="{E085135C-65B7-4808-A8EA-925D960311E6}" type="presOf" srcId="{DB736874-49B8-4CFE-BF7B-CDAE04DB1FF0}" destId="{58DD84C2-9753-4C91-A05A-C432F259DBBA}" srcOrd="0" destOrd="0" presId="urn:microsoft.com/office/officeart/2005/8/layout/bProcess4"/>
    <dgm:cxn modelId="{6F3E3E6F-E514-41BC-9F0C-ED60E9DD32DE}" srcId="{5F164714-0031-4A5F-A788-2FBF4F539420}" destId="{DC3B3100-137A-4408-B297-D629DA8E13F7}" srcOrd="0" destOrd="0" parTransId="{FE09EDA0-4771-4426-8307-4AF1EFACC33D}" sibTransId="{55A9C39B-5BAE-475D-A414-1A2EC0108122}"/>
    <dgm:cxn modelId="{9583BE06-910F-4E40-AE3F-48180319A345}" type="presOf" srcId="{DC3B3100-137A-4408-B297-D629DA8E13F7}" destId="{ACC2B8FC-E4FB-4866-9A25-A1D4748A18C9}" srcOrd="0" destOrd="0" presId="urn:microsoft.com/office/officeart/2005/8/layout/bProcess4"/>
    <dgm:cxn modelId="{A315C6FB-AB1B-4E64-AEDB-8878DAF7E216}" srcId="{5F164714-0031-4A5F-A788-2FBF4F539420}" destId="{72988BCC-3407-4C12-9A6B-D35E033913E3}" srcOrd="8" destOrd="0" parTransId="{0D79D16C-787E-4595-AC2F-18B958443055}" sibTransId="{4952D6CE-D71D-4EBB-97DB-EED8B194995C}"/>
    <dgm:cxn modelId="{9BE1F092-F4B1-44A1-B341-E16D62D35397}" type="presOf" srcId="{9CFBE0B4-3371-495A-83C2-E5291D391D2A}" destId="{F11C1468-6D0C-4394-AA40-2B95B35E4A8C}" srcOrd="0" destOrd="0" presId="urn:microsoft.com/office/officeart/2005/8/layout/bProcess4"/>
    <dgm:cxn modelId="{6E1596D4-D8A3-4FEB-BCF2-90D0B7F2A6E7}" srcId="{5F164714-0031-4A5F-A788-2FBF4F539420}" destId="{D6DE83DA-66DB-4C6E-883C-B91848D62FDA}" srcOrd="2" destOrd="0" parTransId="{E1497A55-05C1-4EC0-BEEF-4116E9BC823A}" sibTransId="{48A47951-AC2A-4EB7-BE8C-FB42158578E6}"/>
    <dgm:cxn modelId="{73E3F26D-6664-4501-A28E-0DDC97EE9B83}" type="presOf" srcId="{33E7F89D-67F1-4CBA-89A2-D2E4FA326075}" destId="{9DCCE803-FF87-4A98-8F35-AB24D8342B85}" srcOrd="0" destOrd="0" presId="urn:microsoft.com/office/officeart/2005/8/layout/bProcess4"/>
    <dgm:cxn modelId="{E2D15226-398A-48F4-999F-584A1645FC6C}" type="presOf" srcId="{534109DD-7BE4-4586-A836-D8596D534C16}" destId="{571A34E7-67EF-44E7-8CFA-85067121531F}" srcOrd="0" destOrd="0" presId="urn:microsoft.com/office/officeart/2005/8/layout/bProcess4"/>
    <dgm:cxn modelId="{133202C7-0CEA-418F-A225-9CE2D073D850}" srcId="{5F164714-0031-4A5F-A788-2FBF4F539420}" destId="{18A1464A-ECF8-430B-BC52-17154309A6AF}" srcOrd="7" destOrd="0" parTransId="{64DB29D8-E2DE-40EB-8C83-4E55FFA9D86E}" sibTransId="{534109DD-7BE4-4586-A836-D8596D534C16}"/>
    <dgm:cxn modelId="{4B22E869-364D-4092-A31F-106A737144B7}" srcId="{5F164714-0031-4A5F-A788-2FBF4F539420}" destId="{63D7B02E-9FC0-4F07-A4A0-2E9688FC2DF7}" srcOrd="6" destOrd="0" parTransId="{F42F3717-4AD6-47CE-871D-92CB01518103}" sibTransId="{05CA856F-8F6A-4E42-AC24-9FACFF84C988}"/>
    <dgm:cxn modelId="{D93D8A5B-5CEC-4D17-8753-252FD9A1E377}" srcId="{5F164714-0031-4A5F-A788-2FBF4F539420}" destId="{FB78D2F0-97D5-4478-8A9A-38D841F55A74}" srcOrd="4" destOrd="0" parTransId="{1A32D23F-101A-4E3A-BCD7-659F73E2D01E}" sibTransId="{4994EAF2-229A-4A60-8E98-DBF1FC5A42AC}"/>
    <dgm:cxn modelId="{9CD5D7E1-7473-4DC9-987A-4274EE6C4CFF}" type="presOf" srcId="{D6DE83DA-66DB-4C6E-883C-B91848D62FDA}" destId="{6683F888-70B2-4B95-85AC-ED2C02BC99D5}" srcOrd="0" destOrd="0" presId="urn:microsoft.com/office/officeart/2005/8/layout/bProcess4"/>
    <dgm:cxn modelId="{0FB9E2CC-F163-4EF0-9495-F56AA8F4A181}" type="presOf" srcId="{55A9C39B-5BAE-475D-A414-1A2EC0108122}" destId="{7E84E87F-E8DF-400C-993B-ADAB13DFE794}" srcOrd="0" destOrd="0" presId="urn:microsoft.com/office/officeart/2005/8/layout/bProcess4"/>
    <dgm:cxn modelId="{BC8B5233-FD37-4F5F-8E66-D6C59C1A8646}" type="presOf" srcId="{18A1464A-ECF8-430B-BC52-17154309A6AF}" destId="{011DC550-7A1E-40D2-80FA-39BA59F2B7CF}" srcOrd="0" destOrd="0" presId="urn:microsoft.com/office/officeart/2005/8/layout/bProcess4"/>
    <dgm:cxn modelId="{C81E291B-D979-4D69-9ADE-C58AE3128212}" type="presOf" srcId="{5F164714-0031-4A5F-A788-2FBF4F539420}" destId="{7F7FC411-FA6D-4173-9148-DFD7C5F29A5B}" srcOrd="0" destOrd="0" presId="urn:microsoft.com/office/officeart/2005/8/layout/bProcess4"/>
    <dgm:cxn modelId="{06B457BD-94A7-48FE-8A45-6D0F27B59C02}" type="presOf" srcId="{FB78D2F0-97D5-4478-8A9A-38D841F55A74}" destId="{9DE11625-9039-483D-92F6-F4F2A35EF8A7}" srcOrd="0" destOrd="0" presId="urn:microsoft.com/office/officeart/2005/8/layout/bProcess4"/>
    <dgm:cxn modelId="{E593F678-4721-473F-B89C-2E39241BE1FC}" type="presOf" srcId="{B4F46656-85E1-4C3D-8188-DE4AC9030FE9}" destId="{34D8E20D-24DA-4857-BC95-C16A855955E2}" srcOrd="0" destOrd="0" presId="urn:microsoft.com/office/officeart/2005/8/layout/bProcess4"/>
    <dgm:cxn modelId="{85FFBC31-AF86-429A-96E5-B9150A877076}" srcId="{5F164714-0031-4A5F-A788-2FBF4F539420}" destId="{DB736874-49B8-4CFE-BF7B-CDAE04DB1FF0}" srcOrd="3" destOrd="0" parTransId="{0ACBCF46-C05D-4F0B-8AF2-9255EFFB4C95}" sibTransId="{9CFBE0B4-3371-495A-83C2-E5291D391D2A}"/>
    <dgm:cxn modelId="{E0B7836A-A890-4B0F-82F0-06E3B57CBEBD}" type="presParOf" srcId="{7F7FC411-FA6D-4173-9148-DFD7C5F29A5B}" destId="{519F9177-FD60-4E23-8BF8-958EF9683A63}" srcOrd="0" destOrd="0" presId="urn:microsoft.com/office/officeart/2005/8/layout/bProcess4"/>
    <dgm:cxn modelId="{8F9609BD-466A-46AB-83B7-93AD66D85C1E}" type="presParOf" srcId="{519F9177-FD60-4E23-8BF8-958EF9683A63}" destId="{C42184AB-5FAF-4313-BC07-B7A0A806BC24}" srcOrd="0" destOrd="0" presId="urn:microsoft.com/office/officeart/2005/8/layout/bProcess4"/>
    <dgm:cxn modelId="{C531F0CE-B26E-42C6-8714-77368104BDC5}" type="presParOf" srcId="{519F9177-FD60-4E23-8BF8-958EF9683A63}" destId="{ACC2B8FC-E4FB-4866-9A25-A1D4748A18C9}" srcOrd="1" destOrd="0" presId="urn:microsoft.com/office/officeart/2005/8/layout/bProcess4"/>
    <dgm:cxn modelId="{ED5013E9-97DE-43DD-9940-4EC78369F5F7}" type="presParOf" srcId="{7F7FC411-FA6D-4173-9148-DFD7C5F29A5B}" destId="{7E84E87F-E8DF-400C-993B-ADAB13DFE794}" srcOrd="1" destOrd="0" presId="urn:microsoft.com/office/officeart/2005/8/layout/bProcess4"/>
    <dgm:cxn modelId="{110A4DAF-19E6-4F02-B099-6841066A9133}" type="presParOf" srcId="{7F7FC411-FA6D-4173-9148-DFD7C5F29A5B}" destId="{F6BC55F4-CE86-4E0C-8065-FE1300DCE98D}" srcOrd="2" destOrd="0" presId="urn:microsoft.com/office/officeart/2005/8/layout/bProcess4"/>
    <dgm:cxn modelId="{1D3B9DD2-BA5C-46DA-9395-E10DBC1BCEFD}" type="presParOf" srcId="{F6BC55F4-CE86-4E0C-8065-FE1300DCE98D}" destId="{B0E2626F-0095-4552-ACE7-92A0DBBF0E4C}" srcOrd="0" destOrd="0" presId="urn:microsoft.com/office/officeart/2005/8/layout/bProcess4"/>
    <dgm:cxn modelId="{43D10459-7F35-48B6-BB3F-DF91C1FE467C}" type="presParOf" srcId="{F6BC55F4-CE86-4E0C-8065-FE1300DCE98D}" destId="{2CD34F30-E7C4-4417-BE35-44EECA48A671}" srcOrd="1" destOrd="0" presId="urn:microsoft.com/office/officeart/2005/8/layout/bProcess4"/>
    <dgm:cxn modelId="{5403902F-338E-4890-8905-BD0E311D639A}" type="presParOf" srcId="{7F7FC411-FA6D-4173-9148-DFD7C5F29A5B}" destId="{9DCCE803-FF87-4A98-8F35-AB24D8342B85}" srcOrd="3" destOrd="0" presId="urn:microsoft.com/office/officeart/2005/8/layout/bProcess4"/>
    <dgm:cxn modelId="{53040484-0022-4449-9072-1571DD397D1A}" type="presParOf" srcId="{7F7FC411-FA6D-4173-9148-DFD7C5F29A5B}" destId="{88FD1ED8-22E0-4DDA-886C-E06CD242563D}" srcOrd="4" destOrd="0" presId="urn:microsoft.com/office/officeart/2005/8/layout/bProcess4"/>
    <dgm:cxn modelId="{F2EFF2C6-FC09-477C-8A20-AB86AC85AC41}" type="presParOf" srcId="{88FD1ED8-22E0-4DDA-886C-E06CD242563D}" destId="{46133E2C-8F6C-4B4F-A3E0-BEBCB73A5092}" srcOrd="0" destOrd="0" presId="urn:microsoft.com/office/officeart/2005/8/layout/bProcess4"/>
    <dgm:cxn modelId="{D0CE29E6-6102-482B-9530-BE7513F82CC1}" type="presParOf" srcId="{88FD1ED8-22E0-4DDA-886C-E06CD242563D}" destId="{6683F888-70B2-4B95-85AC-ED2C02BC99D5}" srcOrd="1" destOrd="0" presId="urn:microsoft.com/office/officeart/2005/8/layout/bProcess4"/>
    <dgm:cxn modelId="{44043052-E8DA-400B-AD1F-457215CBF6F4}" type="presParOf" srcId="{7F7FC411-FA6D-4173-9148-DFD7C5F29A5B}" destId="{1EEC0202-8E5A-4A17-96F9-D84013190BB6}" srcOrd="5" destOrd="0" presId="urn:microsoft.com/office/officeart/2005/8/layout/bProcess4"/>
    <dgm:cxn modelId="{76674314-529A-4681-8046-E9CAD8C5845B}" type="presParOf" srcId="{7F7FC411-FA6D-4173-9148-DFD7C5F29A5B}" destId="{BDD68FD7-1487-46D2-8F0F-9D3B4AD7C001}" srcOrd="6" destOrd="0" presId="urn:microsoft.com/office/officeart/2005/8/layout/bProcess4"/>
    <dgm:cxn modelId="{3E1002BF-598A-432F-9416-055B067ED026}" type="presParOf" srcId="{BDD68FD7-1487-46D2-8F0F-9D3B4AD7C001}" destId="{A9EA47C0-C98A-41B2-848B-A28AE441F3AF}" srcOrd="0" destOrd="0" presId="urn:microsoft.com/office/officeart/2005/8/layout/bProcess4"/>
    <dgm:cxn modelId="{3319CE22-96D9-4FF8-9574-549D1D6FFB5B}" type="presParOf" srcId="{BDD68FD7-1487-46D2-8F0F-9D3B4AD7C001}" destId="{58DD84C2-9753-4C91-A05A-C432F259DBBA}" srcOrd="1" destOrd="0" presId="urn:microsoft.com/office/officeart/2005/8/layout/bProcess4"/>
    <dgm:cxn modelId="{5AB92390-E543-4E0A-9DFF-DB633DF4C335}" type="presParOf" srcId="{7F7FC411-FA6D-4173-9148-DFD7C5F29A5B}" destId="{F11C1468-6D0C-4394-AA40-2B95B35E4A8C}" srcOrd="7" destOrd="0" presId="urn:microsoft.com/office/officeart/2005/8/layout/bProcess4"/>
    <dgm:cxn modelId="{F2D84D4A-8DE4-4E82-B631-24544A2F8478}" type="presParOf" srcId="{7F7FC411-FA6D-4173-9148-DFD7C5F29A5B}" destId="{F6825713-5786-40D8-B799-2E0754E558AF}" srcOrd="8" destOrd="0" presId="urn:microsoft.com/office/officeart/2005/8/layout/bProcess4"/>
    <dgm:cxn modelId="{B4E2EA27-1108-4372-8DE4-610057BAD285}" type="presParOf" srcId="{F6825713-5786-40D8-B799-2E0754E558AF}" destId="{93353505-AC45-49B6-A2F1-FA85FF701570}" srcOrd="0" destOrd="0" presId="urn:microsoft.com/office/officeart/2005/8/layout/bProcess4"/>
    <dgm:cxn modelId="{210D2246-BF73-4C3D-B6A1-AF741452AB73}" type="presParOf" srcId="{F6825713-5786-40D8-B799-2E0754E558AF}" destId="{9DE11625-9039-483D-92F6-F4F2A35EF8A7}" srcOrd="1" destOrd="0" presId="urn:microsoft.com/office/officeart/2005/8/layout/bProcess4"/>
    <dgm:cxn modelId="{F5BFA381-9719-43AA-A2E5-93F769E6FE81}" type="presParOf" srcId="{7F7FC411-FA6D-4173-9148-DFD7C5F29A5B}" destId="{3806F9DF-803D-4995-AC3C-59E9EBE062A3}" srcOrd="9" destOrd="0" presId="urn:microsoft.com/office/officeart/2005/8/layout/bProcess4"/>
    <dgm:cxn modelId="{66F24F10-A4E5-4847-A305-63E683DDC3FA}" type="presParOf" srcId="{7F7FC411-FA6D-4173-9148-DFD7C5F29A5B}" destId="{D64AFC13-DDFC-4C73-9C8E-C1D431D14058}" srcOrd="10" destOrd="0" presId="urn:microsoft.com/office/officeart/2005/8/layout/bProcess4"/>
    <dgm:cxn modelId="{C47BBE2F-10EE-45DC-88F0-6C75E2A0EF70}" type="presParOf" srcId="{D64AFC13-DDFC-4C73-9C8E-C1D431D14058}" destId="{BB18E579-9446-433C-B3BE-B7E35FCC6CD2}" srcOrd="0" destOrd="0" presId="urn:microsoft.com/office/officeart/2005/8/layout/bProcess4"/>
    <dgm:cxn modelId="{314DDE4F-ACC0-44B7-B825-210DC8B49F5E}" type="presParOf" srcId="{D64AFC13-DDFC-4C73-9C8E-C1D431D14058}" destId="{34D8E20D-24DA-4857-BC95-C16A855955E2}" srcOrd="1" destOrd="0" presId="urn:microsoft.com/office/officeart/2005/8/layout/bProcess4"/>
    <dgm:cxn modelId="{2D1764B9-2C3D-41AC-962D-32609766D5D4}" type="presParOf" srcId="{7F7FC411-FA6D-4173-9148-DFD7C5F29A5B}" destId="{69EC1382-5C97-4F3E-AA68-D1B067930E5D}" srcOrd="11" destOrd="0" presId="urn:microsoft.com/office/officeart/2005/8/layout/bProcess4"/>
    <dgm:cxn modelId="{CF0B994E-B98C-446D-8BDF-D90B8F4AFA4E}" type="presParOf" srcId="{7F7FC411-FA6D-4173-9148-DFD7C5F29A5B}" destId="{FDF2BDFD-A76A-43BE-904A-F6E3E5B19EDE}" srcOrd="12" destOrd="0" presId="urn:microsoft.com/office/officeart/2005/8/layout/bProcess4"/>
    <dgm:cxn modelId="{A599EA48-DF74-4D71-8AB0-4CA793AD3A79}" type="presParOf" srcId="{FDF2BDFD-A76A-43BE-904A-F6E3E5B19EDE}" destId="{95C84E90-523B-4A84-B81E-2DF8E71A52D1}" srcOrd="0" destOrd="0" presId="urn:microsoft.com/office/officeart/2005/8/layout/bProcess4"/>
    <dgm:cxn modelId="{7C78D361-9870-4A9C-A068-C3AEEB82E91E}" type="presParOf" srcId="{FDF2BDFD-A76A-43BE-904A-F6E3E5B19EDE}" destId="{944BB064-3866-494B-ADE8-E5288B0CFCAE}" srcOrd="1" destOrd="0" presId="urn:microsoft.com/office/officeart/2005/8/layout/bProcess4"/>
    <dgm:cxn modelId="{3E6BE2C2-7D42-40AE-BEB3-0FFBBE40AB0A}" type="presParOf" srcId="{7F7FC411-FA6D-4173-9148-DFD7C5F29A5B}" destId="{6E3589D6-0DAC-4BE1-AFF8-A4B7A18223DA}" srcOrd="13" destOrd="0" presId="urn:microsoft.com/office/officeart/2005/8/layout/bProcess4"/>
    <dgm:cxn modelId="{E6C23019-8D7E-4BD0-B02C-5931A1448400}" type="presParOf" srcId="{7F7FC411-FA6D-4173-9148-DFD7C5F29A5B}" destId="{28129B42-B580-4E9E-9309-876B80F2F196}" srcOrd="14" destOrd="0" presId="urn:microsoft.com/office/officeart/2005/8/layout/bProcess4"/>
    <dgm:cxn modelId="{DA2D59E1-07F6-428D-9F1E-8D3DA0FE5926}" type="presParOf" srcId="{28129B42-B580-4E9E-9309-876B80F2F196}" destId="{2C80E057-B5FC-4159-BD2C-06E00876D38E}" srcOrd="0" destOrd="0" presId="urn:microsoft.com/office/officeart/2005/8/layout/bProcess4"/>
    <dgm:cxn modelId="{FB47808D-9290-42BF-B16E-E2DD86C78CE3}" type="presParOf" srcId="{28129B42-B580-4E9E-9309-876B80F2F196}" destId="{011DC550-7A1E-40D2-80FA-39BA59F2B7CF}" srcOrd="1" destOrd="0" presId="urn:microsoft.com/office/officeart/2005/8/layout/bProcess4"/>
    <dgm:cxn modelId="{216DC20D-AB30-49F0-9973-5103549E4763}" type="presParOf" srcId="{7F7FC411-FA6D-4173-9148-DFD7C5F29A5B}" destId="{571A34E7-67EF-44E7-8CFA-85067121531F}" srcOrd="15" destOrd="0" presId="urn:microsoft.com/office/officeart/2005/8/layout/bProcess4"/>
    <dgm:cxn modelId="{36E2DA5C-49E9-4766-B586-49F4B9A8E893}" type="presParOf" srcId="{7F7FC411-FA6D-4173-9148-DFD7C5F29A5B}" destId="{E384D9AD-67A8-4B29-99BF-CC6DE3B3E513}" srcOrd="16" destOrd="0" presId="urn:microsoft.com/office/officeart/2005/8/layout/bProcess4"/>
    <dgm:cxn modelId="{79D9C5E0-29F3-4DBA-9515-E5802E5695AA}" type="presParOf" srcId="{E384D9AD-67A8-4B29-99BF-CC6DE3B3E513}" destId="{E2A638BC-762B-4F7A-A5B7-370F40CA73BE}" srcOrd="0" destOrd="0" presId="urn:microsoft.com/office/officeart/2005/8/layout/bProcess4"/>
    <dgm:cxn modelId="{C2969464-FF08-48B2-AB67-CEB69760D644}" type="presParOf" srcId="{E384D9AD-67A8-4B29-99BF-CC6DE3B3E513}" destId="{3585963D-CE4A-4204-98C0-7EA7BF83F8B6}"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chemeClr val="accent1">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kern="1200" dirty="0"/>
            <a:t>Forma</a:t>
          </a:r>
        </a:p>
      </dsp:txBody>
      <dsp:txXfrm>
        <a:off x="398647" y="263633"/>
        <a:ext cx="1272934" cy="1272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s-MX" sz="2500" kern="1200" dirty="0"/>
            <a:t>Términos</a:t>
          </a:r>
        </a:p>
      </dsp:txBody>
      <dsp:txXfrm>
        <a:off x="398647" y="263633"/>
        <a:ext cx="1272934" cy="12729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chemeClr val="accent6">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kern="1200" dirty="0"/>
            <a:t>Plazos</a:t>
          </a:r>
        </a:p>
      </dsp:txBody>
      <dsp:txXfrm>
        <a:off x="398647" y="263633"/>
        <a:ext cx="1272934" cy="12729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rgbClr val="0070C0">
            <a:alpha val="9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MX" sz="2400" kern="1200" dirty="0"/>
            <a:t>Formatos</a:t>
          </a:r>
        </a:p>
      </dsp:txBody>
      <dsp:txXfrm>
        <a:off x="398647" y="263633"/>
        <a:ext cx="1272934" cy="12729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9E806-4236-49D3-B371-E2B97192C55B}">
      <dsp:nvSpPr>
        <dsp:cNvPr id="0" name=""/>
        <dsp:cNvSpPr/>
      </dsp:nvSpPr>
      <dsp:spPr>
        <a:xfrm>
          <a:off x="442849" y="0"/>
          <a:ext cx="5018957" cy="2304256"/>
        </a:xfrm>
        <a:prstGeom prst="rightArrow">
          <a:avLst/>
        </a:prstGeom>
        <a:solidFill>
          <a:schemeClr val="accent5">
            <a:tint val="40000"/>
            <a:hueOff val="0"/>
            <a:satOff val="0"/>
            <a:lumOff val="0"/>
            <a:alphaOff val="0"/>
          </a:schemeClr>
        </a:solidFill>
        <a:ln>
          <a:noFill/>
        </a:ln>
        <a:effectLst/>
        <a:scene3d>
          <a:camera prst="orthographicFront"/>
          <a:lightRig rig="threePt" dir="t"/>
        </a:scene3d>
        <a:sp3d>
          <a:bevelT w="152400" h="50800" prst="softRound"/>
        </a:sp3d>
      </dsp:spPr>
      <dsp:style>
        <a:lnRef idx="0">
          <a:scrgbClr r="0" g="0" b="0"/>
        </a:lnRef>
        <a:fillRef idx="1">
          <a:scrgbClr r="0" g="0" b="0"/>
        </a:fillRef>
        <a:effectRef idx="0">
          <a:scrgbClr r="0" g="0" b="0"/>
        </a:effectRef>
        <a:fontRef idx="minor"/>
      </dsp:style>
    </dsp:sp>
    <dsp:sp modelId="{4E6F8698-B06B-4BF4-AD5A-6723DC04B48D}">
      <dsp:nvSpPr>
        <dsp:cNvPr id="0" name=""/>
        <dsp:cNvSpPr/>
      </dsp:nvSpPr>
      <dsp:spPr>
        <a:xfrm>
          <a:off x="1193884" y="691276"/>
          <a:ext cx="1651056" cy="92170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a:t>Artículo 70</a:t>
          </a:r>
        </a:p>
      </dsp:txBody>
      <dsp:txXfrm>
        <a:off x="1238878" y="736270"/>
        <a:ext cx="1561068" cy="831714"/>
      </dsp:txXfrm>
    </dsp:sp>
    <dsp:sp modelId="{A3D843BB-142D-426E-BAA2-727E1B600C6F}">
      <dsp:nvSpPr>
        <dsp:cNvPr id="0" name=""/>
        <dsp:cNvSpPr/>
      </dsp:nvSpPr>
      <dsp:spPr>
        <a:xfrm>
          <a:off x="3126623" y="668976"/>
          <a:ext cx="1584148" cy="966303"/>
        </a:xfrm>
        <a:prstGeom prst="roundRect">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a:t>48 fracciones</a:t>
          </a:r>
        </a:p>
      </dsp:txBody>
      <dsp:txXfrm>
        <a:off x="3173794" y="716147"/>
        <a:ext cx="1489806" cy="8719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4E87F-E8DF-400C-993B-ADAB13DFE794}">
      <dsp:nvSpPr>
        <dsp:cNvPr id="0" name=""/>
        <dsp:cNvSpPr/>
      </dsp:nvSpPr>
      <dsp:spPr>
        <a:xfrm rot="5400000">
          <a:off x="-417267"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C2B8FC-E4FB-4866-9A25-A1D4748A18C9}">
      <dsp:nvSpPr>
        <dsp:cNvPr id="0" name=""/>
        <dsp:cNvSpPr/>
      </dsp:nvSpPr>
      <dsp:spPr>
        <a:xfrm>
          <a:off x="4544"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a:t>Comentarios de SO de obligaciones específicas </a:t>
          </a:r>
        </a:p>
        <a:p>
          <a:pPr lvl="0" algn="ctr" defTabSz="622300">
            <a:lnSpc>
              <a:spcPct val="90000"/>
            </a:lnSpc>
            <a:spcBef>
              <a:spcPct val="0"/>
            </a:spcBef>
            <a:spcAft>
              <a:spcPct val="35000"/>
            </a:spcAft>
          </a:pPr>
          <a:r>
            <a:rPr lang="es-MX" sz="1400" b="1" kern="1200" dirty="0"/>
            <a:t>Hasta el 05 de febrero de 2016</a:t>
          </a:r>
        </a:p>
      </dsp:txBody>
      <dsp:txXfrm>
        <a:off x="47889" y="291936"/>
        <a:ext cx="2379814" cy="1393212"/>
      </dsp:txXfrm>
    </dsp:sp>
    <dsp:sp modelId="{9DCCE803-FF87-4A98-8F35-AB24D8342B85}">
      <dsp:nvSpPr>
        <dsp:cNvPr id="0" name=""/>
        <dsp:cNvSpPr/>
      </dsp:nvSpPr>
      <dsp:spPr>
        <a:xfrm rot="5400000">
          <a:off x="-417267"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D34F30-E7C4-4417-BE35-44EECA48A671}">
      <dsp:nvSpPr>
        <dsp:cNvPr id="0" name=""/>
        <dsp:cNvSpPr/>
      </dsp:nvSpPr>
      <dsp:spPr>
        <a:xfrm>
          <a:off x="4544"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de la </a:t>
          </a:r>
          <a:r>
            <a:rPr lang="es-MX" sz="1400" b="0" kern="1200" dirty="0" err="1"/>
            <a:t>CIEI</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Del 21 de enero al 15 de febrero de 2016</a:t>
          </a:r>
        </a:p>
      </dsp:txBody>
      <dsp:txXfrm>
        <a:off x="47889" y="2141814"/>
        <a:ext cx="2379814" cy="1393212"/>
      </dsp:txXfrm>
    </dsp:sp>
    <dsp:sp modelId="{1EEC0202-8E5A-4A17-96F9-D84013190BB6}">
      <dsp:nvSpPr>
        <dsp:cNvPr id="0" name=""/>
        <dsp:cNvSpPr/>
      </dsp:nvSpPr>
      <dsp:spPr>
        <a:xfrm>
          <a:off x="507671" y="4199911"/>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83F888-70B2-4B95-85AC-ED2C02BC99D5}">
      <dsp:nvSpPr>
        <dsp:cNvPr id="0" name=""/>
        <dsp:cNvSpPr/>
      </dsp:nvSpPr>
      <dsp:spPr>
        <a:xfrm>
          <a:off x="4544"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kern="1200" dirty="0"/>
            <a:t>Primera entrega de Lineamientos a la  </a:t>
          </a:r>
          <a:r>
            <a:rPr lang="es-MX" sz="1400" kern="1200" dirty="0" err="1"/>
            <a:t>CIEI</a:t>
          </a:r>
          <a:r>
            <a:rPr lang="es-MX" sz="1400" kern="1200" dirty="0"/>
            <a:t> del </a:t>
          </a:r>
          <a:r>
            <a:rPr lang="es-MX" sz="1400" kern="1200" dirty="0" err="1"/>
            <a:t>SNT</a:t>
          </a:r>
          <a:endParaRPr lang="es-MX" sz="140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24 de febrero de 2016</a:t>
          </a:r>
        </a:p>
      </dsp:txBody>
      <dsp:txXfrm>
        <a:off x="47889" y="3991693"/>
        <a:ext cx="2379814" cy="1393212"/>
      </dsp:txXfrm>
    </dsp:sp>
    <dsp:sp modelId="{F11C1468-6D0C-4394-AA40-2B95B35E4A8C}">
      <dsp:nvSpPr>
        <dsp:cNvPr id="0" name=""/>
        <dsp:cNvSpPr/>
      </dsp:nvSpPr>
      <dsp:spPr>
        <a:xfrm rot="16200000">
          <a:off x="2863183"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DD84C2-9753-4C91-A05A-C432F259DBBA}">
      <dsp:nvSpPr>
        <dsp:cNvPr id="0" name=""/>
        <dsp:cNvSpPr/>
      </dsp:nvSpPr>
      <dsp:spPr>
        <a:xfrm>
          <a:off x="3284995"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3328340" y="3991693"/>
        <a:ext cx="2379814" cy="1393212"/>
      </dsp:txXfrm>
    </dsp:sp>
    <dsp:sp modelId="{3806F9DF-803D-4995-AC3C-59E9EBE062A3}">
      <dsp:nvSpPr>
        <dsp:cNvPr id="0" name=""/>
        <dsp:cNvSpPr/>
      </dsp:nvSpPr>
      <dsp:spPr>
        <a:xfrm rot="16200000">
          <a:off x="2863183"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E11625-9039-483D-92F6-F4F2A35EF8A7}">
      <dsp:nvSpPr>
        <dsp:cNvPr id="0" name=""/>
        <dsp:cNvSpPr/>
      </dsp:nvSpPr>
      <dsp:spPr>
        <a:xfrm>
          <a:off x="3284995"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Análisis observaciones de SO a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5 de febrero al 11 de marzo de 2016</a:t>
          </a:r>
        </a:p>
      </dsp:txBody>
      <dsp:txXfrm>
        <a:off x="3328340" y="2141814"/>
        <a:ext cx="2379814" cy="1393212"/>
      </dsp:txXfrm>
    </dsp:sp>
    <dsp:sp modelId="{69EC1382-5C97-4F3E-AA68-D1B067930E5D}">
      <dsp:nvSpPr>
        <dsp:cNvPr id="0" name=""/>
        <dsp:cNvSpPr/>
      </dsp:nvSpPr>
      <dsp:spPr>
        <a:xfrm>
          <a:off x="3788122" y="500154"/>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D8E20D-24DA-4857-BC95-C16A855955E2}">
      <dsp:nvSpPr>
        <dsp:cNvPr id="0" name=""/>
        <dsp:cNvSpPr/>
      </dsp:nvSpPr>
      <dsp:spPr>
        <a:xfrm>
          <a:off x="3284995"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integrantes </a:t>
          </a:r>
          <a:r>
            <a:rPr lang="es-MX" sz="1400" b="0" kern="1200" dirty="0" err="1"/>
            <a:t>CIEI</a:t>
          </a:r>
          <a:r>
            <a:rPr lang="es-MX" sz="1400" b="0" kern="1200" dirty="0"/>
            <a:t>:</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 al 14 de marzo de 2016 </a:t>
          </a:r>
        </a:p>
      </dsp:txBody>
      <dsp:txXfrm>
        <a:off x="3328340" y="291936"/>
        <a:ext cx="2379814" cy="1393212"/>
      </dsp:txXfrm>
    </dsp:sp>
    <dsp:sp modelId="{6E3589D6-0DAC-4BE1-AFF8-A4B7A18223DA}">
      <dsp:nvSpPr>
        <dsp:cNvPr id="0" name=""/>
        <dsp:cNvSpPr/>
      </dsp:nvSpPr>
      <dsp:spPr>
        <a:xfrm rot="5400000">
          <a:off x="6143634"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4BB064-3866-494B-ADE8-E5288B0CFCAE}">
      <dsp:nvSpPr>
        <dsp:cNvPr id="0" name=""/>
        <dsp:cNvSpPr/>
      </dsp:nvSpPr>
      <dsp:spPr>
        <a:xfrm>
          <a:off x="6565446"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Segunda entrega de Lineamientos a la </a:t>
          </a:r>
          <a:r>
            <a:rPr lang="es-MX" sz="1400" b="0" kern="1200" dirty="0" err="1"/>
            <a:t>CIEI</a:t>
          </a:r>
          <a:r>
            <a:rPr lang="es-MX" sz="1400" b="0" kern="1200" dirty="0"/>
            <a:t> del </a:t>
          </a:r>
          <a:r>
            <a:rPr lang="es-MX" sz="1400" b="0" kern="1200" dirty="0" err="1"/>
            <a:t>SNT</a:t>
          </a:r>
          <a:endParaRPr lang="es-MX" sz="1400" b="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6608791" y="291936"/>
        <a:ext cx="2379814" cy="1393212"/>
      </dsp:txXfrm>
    </dsp:sp>
    <dsp:sp modelId="{571A34E7-67EF-44E7-8CFA-85067121531F}">
      <dsp:nvSpPr>
        <dsp:cNvPr id="0" name=""/>
        <dsp:cNvSpPr/>
      </dsp:nvSpPr>
      <dsp:spPr>
        <a:xfrm rot="5400000">
          <a:off x="6143634"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1DC550-7A1E-40D2-80FA-39BA59F2B7CF}">
      <dsp:nvSpPr>
        <dsp:cNvPr id="0" name=""/>
        <dsp:cNvSpPr/>
      </dsp:nvSpPr>
      <dsp:spPr>
        <a:xfrm>
          <a:off x="6565446"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13 de abril de 2016</a:t>
          </a:r>
        </a:p>
      </dsp:txBody>
      <dsp:txXfrm>
        <a:off x="6608791" y="2141814"/>
        <a:ext cx="2379814" cy="1393212"/>
      </dsp:txXfrm>
    </dsp:sp>
    <dsp:sp modelId="{3585963D-CE4A-4204-98C0-7EA7BF83F8B6}">
      <dsp:nvSpPr>
        <dsp:cNvPr id="0" name=""/>
        <dsp:cNvSpPr/>
      </dsp:nvSpPr>
      <dsp:spPr>
        <a:xfrm>
          <a:off x="6565446"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Publicación en el </a:t>
          </a:r>
          <a:r>
            <a:rPr lang="es-MX" sz="1400" b="0" kern="1200" dirty="0" err="1"/>
            <a:t>DOF</a:t>
          </a:r>
          <a:r>
            <a:rPr lang="es-MX" sz="1400" b="0" kern="1200" dirty="0"/>
            <a:t>:</a:t>
          </a:r>
          <a:r>
            <a:rPr lang="es-MX" sz="1400" b="1" kern="1200" dirty="0"/>
            <a:t> </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25 al 29 de abril de 2016</a:t>
          </a:r>
        </a:p>
      </dsp:txBody>
      <dsp:txXfrm>
        <a:off x="6608791" y="3991693"/>
        <a:ext cx="2379814" cy="1393212"/>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1"/>
            <a:ext cx="3038475" cy="46513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970340" y="1"/>
            <a:ext cx="3038475" cy="465138"/>
          </a:xfrm>
          <a:prstGeom prst="rect">
            <a:avLst/>
          </a:prstGeom>
        </p:spPr>
        <p:txBody>
          <a:bodyPr vert="horz" lIns="91440" tIns="45720" rIns="91440" bIns="45720" rtlCol="0"/>
          <a:lstStyle>
            <a:lvl1pPr algn="r">
              <a:defRPr sz="1200"/>
            </a:lvl1pPr>
          </a:lstStyle>
          <a:p>
            <a:fld id="{7C0C4A6A-2ED0-4567-A0CC-239727307962}" type="datetimeFigureOut">
              <a:rPr lang="es-ES" smtClean="0"/>
              <a:t>02/03/2016</a:t>
            </a:fld>
            <a:endParaRPr lang="es-ES"/>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701677" y="4416427"/>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970340" y="8829675"/>
            <a:ext cx="3038475" cy="465138"/>
          </a:xfrm>
          <a:prstGeom prst="rect">
            <a:avLst/>
          </a:prstGeom>
        </p:spPr>
        <p:txBody>
          <a:bodyPr vert="horz" lIns="91440" tIns="45720" rIns="91440" bIns="45720" rtlCol="0" anchor="b"/>
          <a:lstStyle>
            <a:lvl1pPr algn="r">
              <a:defRPr sz="1200"/>
            </a:lvl1pPr>
          </a:lstStyle>
          <a:p>
            <a:fld id="{64661520-CF9F-42B5-82BC-528A156EC671}" type="slidenum">
              <a:rPr lang="es-ES" smtClean="0"/>
              <a:t>‹Nº›</a:t>
            </a:fld>
            <a:endParaRPr lang="es-ES"/>
          </a:p>
        </p:txBody>
      </p:sp>
    </p:spTree>
    <p:extLst>
      <p:ext uri="{BB962C8B-B14F-4D97-AF65-F5344CB8AC3E}">
        <p14:creationId xmlns:p14="http://schemas.microsoft.com/office/powerpoint/2010/main" val="1229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a:t>
            </a:fld>
            <a:endParaRPr lang="es-ES"/>
          </a:p>
        </p:txBody>
      </p:sp>
    </p:spTree>
    <p:extLst>
      <p:ext uri="{BB962C8B-B14F-4D97-AF65-F5344CB8AC3E}">
        <p14:creationId xmlns:p14="http://schemas.microsoft.com/office/powerpoint/2010/main" val="218374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a:t>
            </a:fld>
            <a:endParaRPr lang="es-ES"/>
          </a:p>
        </p:txBody>
      </p:sp>
    </p:spTree>
    <p:extLst>
      <p:ext uri="{BB962C8B-B14F-4D97-AF65-F5344CB8AC3E}">
        <p14:creationId xmlns:p14="http://schemas.microsoft.com/office/powerpoint/2010/main" val="1317282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a:t>
            </a:fld>
            <a:endParaRPr lang="es-ES"/>
          </a:p>
        </p:txBody>
      </p:sp>
    </p:spTree>
    <p:extLst>
      <p:ext uri="{BB962C8B-B14F-4D97-AF65-F5344CB8AC3E}">
        <p14:creationId xmlns:p14="http://schemas.microsoft.com/office/powerpoint/2010/main" val="1822500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a:t>
            </a:fld>
            <a:endParaRPr lang="es-ES"/>
          </a:p>
        </p:txBody>
      </p:sp>
    </p:spTree>
    <p:extLst>
      <p:ext uri="{BB962C8B-B14F-4D97-AF65-F5344CB8AC3E}">
        <p14:creationId xmlns:p14="http://schemas.microsoft.com/office/powerpoint/2010/main" val="1705984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a:t>
            </a:fld>
            <a:endParaRPr lang="es-ES"/>
          </a:p>
        </p:txBody>
      </p:sp>
    </p:spTree>
    <p:extLst>
      <p:ext uri="{BB962C8B-B14F-4D97-AF65-F5344CB8AC3E}">
        <p14:creationId xmlns:p14="http://schemas.microsoft.com/office/powerpoint/2010/main" val="1744270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7</a:t>
            </a:fld>
            <a:endParaRPr lang="es-ES"/>
          </a:p>
        </p:txBody>
      </p:sp>
    </p:spTree>
    <p:extLst>
      <p:ext uri="{BB962C8B-B14F-4D97-AF65-F5344CB8AC3E}">
        <p14:creationId xmlns:p14="http://schemas.microsoft.com/office/powerpoint/2010/main" val="3314834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8</a:t>
            </a:fld>
            <a:endParaRPr lang="es-ES"/>
          </a:p>
        </p:txBody>
      </p:sp>
    </p:spTree>
    <p:extLst>
      <p:ext uri="{BB962C8B-B14F-4D97-AF65-F5344CB8AC3E}">
        <p14:creationId xmlns:p14="http://schemas.microsoft.com/office/powerpoint/2010/main" val="704866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9</a:t>
            </a:fld>
            <a:endParaRPr lang="es-ES"/>
          </a:p>
        </p:txBody>
      </p:sp>
    </p:spTree>
    <p:extLst>
      <p:ext uri="{BB962C8B-B14F-4D97-AF65-F5344CB8AC3E}">
        <p14:creationId xmlns:p14="http://schemas.microsoft.com/office/powerpoint/2010/main" val="334511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10</a:t>
            </a:fld>
            <a:endParaRPr lang="es-ES"/>
          </a:p>
        </p:txBody>
      </p:sp>
    </p:spTree>
    <p:extLst>
      <p:ext uri="{BB962C8B-B14F-4D97-AF65-F5344CB8AC3E}">
        <p14:creationId xmlns:p14="http://schemas.microsoft.com/office/powerpoint/2010/main" val="1419519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11</a:t>
            </a:fld>
            <a:endParaRPr lang="es-ES"/>
          </a:p>
        </p:txBody>
      </p:sp>
    </p:spTree>
    <p:extLst>
      <p:ext uri="{BB962C8B-B14F-4D97-AF65-F5344CB8AC3E}">
        <p14:creationId xmlns:p14="http://schemas.microsoft.com/office/powerpoint/2010/main" val="209073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12</a:t>
            </a:fld>
            <a:endParaRPr lang="es-ES"/>
          </a:p>
        </p:txBody>
      </p:sp>
    </p:spTree>
    <p:extLst>
      <p:ext uri="{BB962C8B-B14F-4D97-AF65-F5344CB8AC3E}">
        <p14:creationId xmlns:p14="http://schemas.microsoft.com/office/powerpoint/2010/main" val="765093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13</a:t>
            </a:fld>
            <a:endParaRPr lang="es-ES"/>
          </a:p>
        </p:txBody>
      </p:sp>
    </p:spTree>
    <p:extLst>
      <p:ext uri="{BB962C8B-B14F-4D97-AF65-F5344CB8AC3E}">
        <p14:creationId xmlns:p14="http://schemas.microsoft.com/office/powerpoint/2010/main" val="3289203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14</a:t>
            </a:fld>
            <a:endParaRPr lang="es-ES"/>
          </a:p>
        </p:txBody>
      </p:sp>
    </p:spTree>
    <p:extLst>
      <p:ext uri="{BB962C8B-B14F-4D97-AF65-F5344CB8AC3E}">
        <p14:creationId xmlns:p14="http://schemas.microsoft.com/office/powerpoint/2010/main" val="121243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15</a:t>
            </a:fld>
            <a:endParaRPr lang="es-ES"/>
          </a:p>
        </p:txBody>
      </p:sp>
    </p:spTree>
    <p:extLst>
      <p:ext uri="{BB962C8B-B14F-4D97-AF65-F5344CB8AC3E}">
        <p14:creationId xmlns:p14="http://schemas.microsoft.com/office/powerpoint/2010/main" val="3158648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16</a:t>
            </a:fld>
            <a:endParaRPr lang="es-ES"/>
          </a:p>
        </p:txBody>
      </p:sp>
    </p:spTree>
    <p:extLst>
      <p:ext uri="{BB962C8B-B14F-4D97-AF65-F5344CB8AC3E}">
        <p14:creationId xmlns:p14="http://schemas.microsoft.com/office/powerpoint/2010/main" val="35288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17</a:t>
            </a:fld>
            <a:endParaRPr lang="es-ES"/>
          </a:p>
        </p:txBody>
      </p:sp>
    </p:spTree>
    <p:extLst>
      <p:ext uri="{BB962C8B-B14F-4D97-AF65-F5344CB8AC3E}">
        <p14:creationId xmlns:p14="http://schemas.microsoft.com/office/powerpoint/2010/main" val="3154519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18</a:t>
            </a:fld>
            <a:endParaRPr lang="es-ES"/>
          </a:p>
        </p:txBody>
      </p:sp>
    </p:spTree>
    <p:extLst>
      <p:ext uri="{BB962C8B-B14F-4D97-AF65-F5344CB8AC3E}">
        <p14:creationId xmlns:p14="http://schemas.microsoft.com/office/powerpoint/2010/main" val="1809411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19</a:t>
            </a:fld>
            <a:endParaRPr lang="es-ES"/>
          </a:p>
        </p:txBody>
      </p:sp>
    </p:spTree>
    <p:extLst>
      <p:ext uri="{BB962C8B-B14F-4D97-AF65-F5344CB8AC3E}">
        <p14:creationId xmlns:p14="http://schemas.microsoft.com/office/powerpoint/2010/main" val="2824139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20</a:t>
            </a:fld>
            <a:endParaRPr lang="es-ES"/>
          </a:p>
        </p:txBody>
      </p:sp>
    </p:spTree>
    <p:extLst>
      <p:ext uri="{BB962C8B-B14F-4D97-AF65-F5344CB8AC3E}">
        <p14:creationId xmlns:p14="http://schemas.microsoft.com/office/powerpoint/2010/main" val="4255881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21</a:t>
            </a:fld>
            <a:endParaRPr lang="es-ES"/>
          </a:p>
        </p:txBody>
      </p:sp>
    </p:spTree>
    <p:extLst>
      <p:ext uri="{BB962C8B-B14F-4D97-AF65-F5344CB8AC3E}">
        <p14:creationId xmlns:p14="http://schemas.microsoft.com/office/powerpoint/2010/main" val="3734503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22</a:t>
            </a:fld>
            <a:endParaRPr lang="es-ES"/>
          </a:p>
        </p:txBody>
      </p:sp>
    </p:spTree>
    <p:extLst>
      <p:ext uri="{BB962C8B-B14F-4D97-AF65-F5344CB8AC3E}">
        <p14:creationId xmlns:p14="http://schemas.microsoft.com/office/powerpoint/2010/main" val="2806185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23</a:t>
            </a:fld>
            <a:endParaRPr lang="es-ES"/>
          </a:p>
        </p:txBody>
      </p:sp>
    </p:spTree>
    <p:extLst>
      <p:ext uri="{BB962C8B-B14F-4D97-AF65-F5344CB8AC3E}">
        <p14:creationId xmlns:p14="http://schemas.microsoft.com/office/powerpoint/2010/main" val="2460212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24</a:t>
            </a:fld>
            <a:endParaRPr lang="es-ES"/>
          </a:p>
        </p:txBody>
      </p:sp>
    </p:spTree>
    <p:extLst>
      <p:ext uri="{BB962C8B-B14F-4D97-AF65-F5344CB8AC3E}">
        <p14:creationId xmlns:p14="http://schemas.microsoft.com/office/powerpoint/2010/main" val="706329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25</a:t>
            </a:fld>
            <a:endParaRPr lang="es-ES"/>
          </a:p>
        </p:txBody>
      </p:sp>
    </p:spTree>
    <p:extLst>
      <p:ext uri="{BB962C8B-B14F-4D97-AF65-F5344CB8AC3E}">
        <p14:creationId xmlns:p14="http://schemas.microsoft.com/office/powerpoint/2010/main" val="2180601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26</a:t>
            </a:fld>
            <a:endParaRPr lang="es-ES"/>
          </a:p>
        </p:txBody>
      </p:sp>
    </p:spTree>
    <p:extLst>
      <p:ext uri="{BB962C8B-B14F-4D97-AF65-F5344CB8AC3E}">
        <p14:creationId xmlns:p14="http://schemas.microsoft.com/office/powerpoint/2010/main" val="600085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27</a:t>
            </a:fld>
            <a:endParaRPr lang="es-ES"/>
          </a:p>
        </p:txBody>
      </p:sp>
    </p:spTree>
    <p:extLst>
      <p:ext uri="{BB962C8B-B14F-4D97-AF65-F5344CB8AC3E}">
        <p14:creationId xmlns:p14="http://schemas.microsoft.com/office/powerpoint/2010/main" val="2187156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28</a:t>
            </a:fld>
            <a:endParaRPr lang="es-ES"/>
          </a:p>
        </p:txBody>
      </p:sp>
    </p:spTree>
    <p:extLst>
      <p:ext uri="{BB962C8B-B14F-4D97-AF65-F5344CB8AC3E}">
        <p14:creationId xmlns:p14="http://schemas.microsoft.com/office/powerpoint/2010/main" val="2182946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29</a:t>
            </a:fld>
            <a:endParaRPr lang="es-ES"/>
          </a:p>
        </p:txBody>
      </p:sp>
    </p:spTree>
    <p:extLst>
      <p:ext uri="{BB962C8B-B14F-4D97-AF65-F5344CB8AC3E}">
        <p14:creationId xmlns:p14="http://schemas.microsoft.com/office/powerpoint/2010/main" val="773603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30</a:t>
            </a:fld>
            <a:endParaRPr lang="es-ES"/>
          </a:p>
        </p:txBody>
      </p:sp>
    </p:spTree>
    <p:extLst>
      <p:ext uri="{BB962C8B-B14F-4D97-AF65-F5344CB8AC3E}">
        <p14:creationId xmlns:p14="http://schemas.microsoft.com/office/powerpoint/2010/main" val="848477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31</a:t>
            </a:fld>
            <a:endParaRPr lang="es-ES"/>
          </a:p>
        </p:txBody>
      </p:sp>
    </p:spTree>
    <p:extLst>
      <p:ext uri="{BB962C8B-B14F-4D97-AF65-F5344CB8AC3E}">
        <p14:creationId xmlns:p14="http://schemas.microsoft.com/office/powerpoint/2010/main" val="2228758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32</a:t>
            </a:fld>
            <a:endParaRPr lang="es-ES"/>
          </a:p>
        </p:txBody>
      </p:sp>
    </p:spTree>
    <p:extLst>
      <p:ext uri="{BB962C8B-B14F-4D97-AF65-F5344CB8AC3E}">
        <p14:creationId xmlns:p14="http://schemas.microsoft.com/office/powerpoint/2010/main" val="2016296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33</a:t>
            </a:fld>
            <a:endParaRPr lang="es-ES"/>
          </a:p>
        </p:txBody>
      </p:sp>
    </p:spTree>
    <p:extLst>
      <p:ext uri="{BB962C8B-B14F-4D97-AF65-F5344CB8AC3E}">
        <p14:creationId xmlns:p14="http://schemas.microsoft.com/office/powerpoint/2010/main" val="633507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34</a:t>
            </a:fld>
            <a:endParaRPr lang="es-ES"/>
          </a:p>
        </p:txBody>
      </p:sp>
    </p:spTree>
    <p:extLst>
      <p:ext uri="{BB962C8B-B14F-4D97-AF65-F5344CB8AC3E}">
        <p14:creationId xmlns:p14="http://schemas.microsoft.com/office/powerpoint/2010/main" val="4101142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35</a:t>
            </a:fld>
            <a:endParaRPr lang="es-ES"/>
          </a:p>
        </p:txBody>
      </p:sp>
    </p:spTree>
    <p:extLst>
      <p:ext uri="{BB962C8B-B14F-4D97-AF65-F5344CB8AC3E}">
        <p14:creationId xmlns:p14="http://schemas.microsoft.com/office/powerpoint/2010/main" val="3351341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36</a:t>
            </a:fld>
            <a:endParaRPr lang="es-ES"/>
          </a:p>
        </p:txBody>
      </p:sp>
    </p:spTree>
    <p:extLst>
      <p:ext uri="{BB962C8B-B14F-4D97-AF65-F5344CB8AC3E}">
        <p14:creationId xmlns:p14="http://schemas.microsoft.com/office/powerpoint/2010/main" val="1842197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37</a:t>
            </a:fld>
            <a:endParaRPr lang="es-ES"/>
          </a:p>
        </p:txBody>
      </p:sp>
    </p:spTree>
    <p:extLst>
      <p:ext uri="{BB962C8B-B14F-4D97-AF65-F5344CB8AC3E}">
        <p14:creationId xmlns:p14="http://schemas.microsoft.com/office/powerpoint/2010/main" val="38934507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38</a:t>
            </a:fld>
            <a:endParaRPr lang="es-ES"/>
          </a:p>
        </p:txBody>
      </p:sp>
    </p:spTree>
    <p:extLst>
      <p:ext uri="{BB962C8B-B14F-4D97-AF65-F5344CB8AC3E}">
        <p14:creationId xmlns:p14="http://schemas.microsoft.com/office/powerpoint/2010/main" val="1969910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41</a:t>
            </a:fld>
            <a:endParaRPr lang="es-ES"/>
          </a:p>
        </p:txBody>
      </p:sp>
    </p:spTree>
    <p:extLst>
      <p:ext uri="{BB962C8B-B14F-4D97-AF65-F5344CB8AC3E}">
        <p14:creationId xmlns:p14="http://schemas.microsoft.com/office/powerpoint/2010/main" val="951948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42</a:t>
            </a:fld>
            <a:endParaRPr lang="es-ES"/>
          </a:p>
        </p:txBody>
      </p:sp>
    </p:spTree>
    <p:extLst>
      <p:ext uri="{BB962C8B-B14F-4D97-AF65-F5344CB8AC3E}">
        <p14:creationId xmlns:p14="http://schemas.microsoft.com/office/powerpoint/2010/main" val="2861146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43</a:t>
            </a:fld>
            <a:endParaRPr lang="es-ES"/>
          </a:p>
        </p:txBody>
      </p:sp>
    </p:spTree>
    <p:extLst>
      <p:ext uri="{BB962C8B-B14F-4D97-AF65-F5344CB8AC3E}">
        <p14:creationId xmlns:p14="http://schemas.microsoft.com/office/powerpoint/2010/main" val="15908643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44</a:t>
            </a:fld>
            <a:endParaRPr lang="es-ES"/>
          </a:p>
        </p:txBody>
      </p:sp>
    </p:spTree>
    <p:extLst>
      <p:ext uri="{BB962C8B-B14F-4D97-AF65-F5344CB8AC3E}">
        <p14:creationId xmlns:p14="http://schemas.microsoft.com/office/powerpoint/2010/main" val="8951174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45</a:t>
            </a:fld>
            <a:endParaRPr lang="es-ES"/>
          </a:p>
        </p:txBody>
      </p:sp>
    </p:spTree>
    <p:extLst>
      <p:ext uri="{BB962C8B-B14F-4D97-AF65-F5344CB8AC3E}">
        <p14:creationId xmlns:p14="http://schemas.microsoft.com/office/powerpoint/2010/main" val="3567383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46</a:t>
            </a:fld>
            <a:endParaRPr lang="es-ES"/>
          </a:p>
        </p:txBody>
      </p:sp>
    </p:spTree>
    <p:extLst>
      <p:ext uri="{BB962C8B-B14F-4D97-AF65-F5344CB8AC3E}">
        <p14:creationId xmlns:p14="http://schemas.microsoft.com/office/powerpoint/2010/main" val="14332812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47</a:t>
            </a:fld>
            <a:endParaRPr lang="es-ES"/>
          </a:p>
        </p:txBody>
      </p:sp>
    </p:spTree>
    <p:extLst>
      <p:ext uri="{BB962C8B-B14F-4D97-AF65-F5344CB8AC3E}">
        <p14:creationId xmlns:p14="http://schemas.microsoft.com/office/powerpoint/2010/main" val="10055173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48</a:t>
            </a:fld>
            <a:endParaRPr lang="es-ES"/>
          </a:p>
        </p:txBody>
      </p:sp>
    </p:spTree>
    <p:extLst>
      <p:ext uri="{BB962C8B-B14F-4D97-AF65-F5344CB8AC3E}">
        <p14:creationId xmlns:p14="http://schemas.microsoft.com/office/powerpoint/2010/main" val="8127442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49</a:t>
            </a:fld>
            <a:endParaRPr lang="es-ES"/>
          </a:p>
        </p:txBody>
      </p:sp>
    </p:spTree>
    <p:extLst>
      <p:ext uri="{BB962C8B-B14F-4D97-AF65-F5344CB8AC3E}">
        <p14:creationId xmlns:p14="http://schemas.microsoft.com/office/powerpoint/2010/main" val="2402338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50</a:t>
            </a:fld>
            <a:endParaRPr lang="es-ES"/>
          </a:p>
        </p:txBody>
      </p:sp>
    </p:spTree>
    <p:extLst>
      <p:ext uri="{BB962C8B-B14F-4D97-AF65-F5344CB8AC3E}">
        <p14:creationId xmlns:p14="http://schemas.microsoft.com/office/powerpoint/2010/main" val="37838900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63</a:t>
            </a:fld>
            <a:endParaRPr lang="es-ES"/>
          </a:p>
        </p:txBody>
      </p:sp>
    </p:spTree>
    <p:extLst>
      <p:ext uri="{BB962C8B-B14F-4D97-AF65-F5344CB8AC3E}">
        <p14:creationId xmlns:p14="http://schemas.microsoft.com/office/powerpoint/2010/main" val="52977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9894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25214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209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90452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4051924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98321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18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00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513282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021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1757419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_TituloSubtitulo">
    <p:spTree>
      <p:nvGrpSpPr>
        <p:cNvPr id="1" name=""/>
        <p:cNvGrpSpPr/>
        <p:nvPr/>
      </p:nvGrpSpPr>
      <p:grpSpPr>
        <a:xfrm>
          <a:off x="0" y="0"/>
          <a:ext cx="0" cy="0"/>
          <a:chOff x="0" y="0"/>
          <a:chExt cx="0" cy="0"/>
        </a:xfrm>
      </p:grpSpPr>
      <p:sp>
        <p:nvSpPr>
          <p:cNvPr id="6" name="3 Título"/>
          <p:cNvSpPr txBox="1">
            <a:spLocks/>
          </p:cNvSpPr>
          <p:nvPr userDrawn="1"/>
        </p:nvSpPr>
        <p:spPr>
          <a:xfrm>
            <a:off x="1458876" y="2420890"/>
            <a:ext cx="6226251" cy="2016224"/>
          </a:xfrm>
          <a:prstGeom prst="rect">
            <a:avLst/>
          </a:prstGeom>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a:endParaRPr lang="es-MX" dirty="0">
              <a:solidFill>
                <a:schemeClr val="tx1">
                  <a:lumMod val="50000"/>
                  <a:lumOff val="50000"/>
                </a:schemeClr>
              </a:solidFill>
              <a:latin typeface="Helvetica" panose="020B0604020202030204" pitchFamily="34" charset="0"/>
            </a:endParaRPr>
          </a:p>
        </p:txBody>
      </p:sp>
      <p:pic>
        <p:nvPicPr>
          <p:cNvPr id="4" name="3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72622"/>
            <a:ext cx="1050880" cy="980114"/>
          </a:xfrm>
          <a:prstGeom prst="rect">
            <a:avLst/>
          </a:prstGeom>
        </p:spPr>
      </p:pic>
    </p:spTree>
    <p:extLst>
      <p:ext uri="{BB962C8B-B14F-4D97-AF65-F5344CB8AC3E}">
        <p14:creationId xmlns:p14="http://schemas.microsoft.com/office/powerpoint/2010/main" val="67181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38FFA3-18AB-42C2-8D46-BF4C02D24DF5}" type="datetimeFigureOut">
              <a:rPr lang="es-MX" smtClean="0"/>
              <a:t>02/03/2016</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EEE92-B417-4ACB-84B0-576613EB8781}" type="slidenum">
              <a:rPr lang="es-MX" smtClean="0"/>
              <a:t>‹Nº›</a:t>
            </a:fld>
            <a:endParaRPr lang="es-MX"/>
          </a:p>
        </p:txBody>
      </p:sp>
    </p:spTree>
    <p:extLst>
      <p:ext uri="{BB962C8B-B14F-4D97-AF65-F5344CB8AC3E}">
        <p14:creationId xmlns:p14="http://schemas.microsoft.com/office/powerpoint/2010/main" val="2788137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jpeg"/><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7.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jpe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6.jpeg"/><Relationship Id="rId4" Type="http://schemas.openxmlformats.org/officeDocument/2006/relationships/image" Target="../media/image11.jpeg"/></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6.jpeg"/></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2.png"/></Relationships>
</file>

<file path=ppt/slides/_rels/slide5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7.jpeg"/></Relationships>
</file>

<file path=ppt/slides/_rels/slide6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jpeg"/><Relationship Id="rId7" Type="http://schemas.openxmlformats.org/officeDocument/2006/relationships/diagramColors" Target="../diagrams/colors6.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Título"/>
          <p:cNvSpPr txBox="1">
            <a:spLocks/>
          </p:cNvSpPr>
          <p:nvPr/>
        </p:nvSpPr>
        <p:spPr>
          <a:xfrm>
            <a:off x="384828" y="2348880"/>
            <a:ext cx="8496944" cy="2952328"/>
          </a:xfrm>
          <a:prstGeom prst="rect">
            <a:avLst/>
          </a:prstGeom>
          <a:effectLst>
            <a:outerShdw blurRad="50800" dist="38100" dir="2700000" algn="tl" rotWithShape="0">
              <a:prstClr val="black">
                <a:alpha val="40000"/>
              </a:prstClr>
            </a:outerShdw>
          </a:effectLst>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hangingPunct="0">
              <a:spcAft>
                <a:spcPts val="0"/>
              </a:spcAft>
            </a:pPr>
            <a:r>
              <a:rPr lang="es-ES_tradnl" sz="2400" dirty="0">
                <a:latin typeface="Arial Narrow"/>
                <a:ea typeface="Times New Roman"/>
                <a:cs typeface="Arial"/>
              </a:rPr>
              <a:t>TALLER: LINEAMIENTOS Y CRITERIOS PARA LA PUBLICACIÓN DE LAS OBLIGACIONES DE TRANSPARENCIA COMUNES Y ESPECÍFICAS DE LA </a:t>
            </a:r>
            <a:r>
              <a:rPr lang="es-ES_tradnl" sz="2400" dirty="0" err="1">
                <a:latin typeface="Arial Narrow"/>
                <a:ea typeface="Times New Roman"/>
                <a:cs typeface="Arial"/>
              </a:rPr>
              <a:t>LGTAIP</a:t>
            </a:r>
            <a:endParaRPr lang="es-ES_tradnl" sz="2400" dirty="0">
              <a:latin typeface="Arial Narrow"/>
              <a:ea typeface="Times New Roman"/>
              <a:cs typeface="Arial"/>
            </a:endParaRPr>
          </a:p>
          <a:p>
            <a:pPr algn="ctr" hangingPunct="0">
              <a:spcAft>
                <a:spcPts val="0"/>
              </a:spcAft>
            </a:pPr>
            <a:endParaRPr lang="es-ES_tradnl" sz="800" dirty="0">
              <a:latin typeface="Arial Narrow"/>
              <a:ea typeface="Times New Roman"/>
              <a:cs typeface="Arial"/>
            </a:endParaRPr>
          </a:p>
          <a:p>
            <a:pPr marL="1166813" lvl="0" indent="-363538" algn="just">
              <a:lnSpc>
                <a:spcPct val="115000"/>
              </a:lnSpc>
              <a:spcAft>
                <a:spcPts val="0"/>
              </a:spcAft>
              <a:buFont typeface="Wingdings"/>
              <a:buChar char=""/>
            </a:pPr>
            <a:endParaRPr lang="es-MX" sz="300" dirty="0"/>
          </a:p>
          <a:p>
            <a:pPr marL="1166813" lvl="0" indent="-363538" algn="just">
              <a:lnSpc>
                <a:spcPct val="115000"/>
              </a:lnSpc>
              <a:spcAft>
                <a:spcPts val="600"/>
              </a:spcAft>
              <a:buFont typeface="Wingdings"/>
              <a:buChar char=""/>
            </a:pPr>
            <a:r>
              <a:rPr lang="es-MX" sz="1800" dirty="0"/>
              <a:t>Instituto electoral del estado</a:t>
            </a:r>
          </a:p>
          <a:p>
            <a:pPr marL="1166813" lvl="0" indent="-363538" algn="just">
              <a:lnSpc>
                <a:spcPct val="115000"/>
              </a:lnSpc>
              <a:spcAft>
                <a:spcPts val="600"/>
              </a:spcAft>
              <a:buFont typeface="Wingdings"/>
              <a:buChar char=""/>
            </a:pPr>
            <a:r>
              <a:rPr lang="es-MX" sz="1800" dirty="0"/>
              <a:t>Partidos políticos</a:t>
            </a:r>
          </a:p>
          <a:p>
            <a:pPr marL="1166813" lvl="0" indent="-363538" algn="just">
              <a:lnSpc>
                <a:spcPct val="115000"/>
              </a:lnSpc>
              <a:spcAft>
                <a:spcPts val="600"/>
              </a:spcAft>
              <a:buFont typeface="Wingdings"/>
              <a:buChar char=""/>
            </a:pPr>
            <a:r>
              <a:rPr lang="es-MX" sz="1800" dirty="0"/>
              <a:t>Agrupaciones políticas</a:t>
            </a:r>
          </a:p>
          <a:p>
            <a:pPr marL="1166813" lvl="0" indent="-363538" algn="just">
              <a:lnSpc>
                <a:spcPct val="115000"/>
              </a:lnSpc>
              <a:spcAft>
                <a:spcPts val="600"/>
              </a:spcAft>
              <a:buFont typeface="Wingdings"/>
              <a:buChar char=""/>
            </a:pPr>
            <a:r>
              <a:rPr lang="es-MX" sz="1800" dirty="0"/>
              <a:t>Asociaciones civiles creadas por ciudadanos que pretendan postular su candidatura independiente</a:t>
            </a:r>
          </a:p>
          <a:p>
            <a:pPr marL="1166813" lvl="0" indent="-363538" algn="just">
              <a:lnSpc>
                <a:spcPct val="115000"/>
              </a:lnSpc>
              <a:spcAft>
                <a:spcPts val="600"/>
              </a:spcAft>
              <a:buFont typeface="Wingdings"/>
              <a:buChar char=""/>
            </a:pPr>
            <a:r>
              <a:rPr lang="es-MX" sz="1800" dirty="0"/>
              <a:t>Fondos y fideicomisos públicos sectorizados</a:t>
            </a:r>
          </a:p>
        </p:txBody>
      </p:sp>
      <p:sp>
        <p:nvSpPr>
          <p:cNvPr id="6" name="5 CuadroTexto"/>
          <p:cNvSpPr txBox="1"/>
          <p:nvPr/>
        </p:nvSpPr>
        <p:spPr>
          <a:xfrm>
            <a:off x="3635896" y="6423719"/>
            <a:ext cx="5328592" cy="461665"/>
          </a:xfrm>
          <a:prstGeom prst="rect">
            <a:avLst/>
          </a:prstGeom>
          <a:noFill/>
        </p:spPr>
        <p:txBody>
          <a:bodyPr wrap="square" rtlCol="0">
            <a:spAutoFit/>
          </a:bodyPr>
          <a:lstStyle/>
          <a:p>
            <a:pPr algn="r"/>
            <a:r>
              <a:rPr lang="es-MX" sz="2400" b="1" dirty="0"/>
              <a:t>Marzo de 2016</a:t>
            </a:r>
          </a:p>
        </p:txBody>
      </p:sp>
      <p:sp>
        <p:nvSpPr>
          <p:cNvPr id="8" name="7 Rectángulo"/>
          <p:cNvSpPr/>
          <p:nvPr/>
        </p:nvSpPr>
        <p:spPr>
          <a:xfrm>
            <a:off x="0" y="1755705"/>
            <a:ext cx="9144000" cy="428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5 Rectángulo"/>
          <p:cNvSpPr/>
          <p:nvPr/>
        </p:nvSpPr>
        <p:spPr>
          <a:xfrm>
            <a:off x="251520" y="1724852"/>
            <a:ext cx="8640960" cy="492443"/>
          </a:xfrm>
          <a:prstGeom prst="rect">
            <a:avLst/>
          </a:prstGeom>
        </p:spPr>
        <p:txBody>
          <a:bodyPr wrap="square">
            <a:spAutoFit/>
          </a:bodyPr>
          <a:lstStyle/>
          <a:p>
            <a:pPr algn="ctr"/>
            <a:r>
              <a:rPr lang="es-MX" sz="2600" b="1" cap="small" dirty="0">
                <a:solidFill>
                  <a:schemeClr val="bg1"/>
                </a:solidFill>
                <a:effectLst>
                  <a:outerShdw blurRad="38100" dist="38100" dir="2700000" algn="tl">
                    <a:srgbClr val="000000">
                      <a:alpha val="43137"/>
                    </a:srgbClr>
                  </a:outerShdw>
                </a:effectLst>
                <a:latin typeface="Calibri" pitchFamily="34" charset="0"/>
              </a:rPr>
              <a:t>JALISCO</a:t>
            </a:r>
          </a:p>
        </p:txBody>
      </p:sp>
      <p:pic>
        <p:nvPicPr>
          <p:cNvPr id="13"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107505" y="116632"/>
            <a:ext cx="2376263" cy="1355926"/>
          </a:xfrm>
          <a:prstGeom prst="rect">
            <a:avLst/>
          </a:prstGeom>
        </p:spPr>
      </p:pic>
      <p:sp>
        <p:nvSpPr>
          <p:cNvPr id="11" name="15 Rectángulo"/>
          <p:cNvSpPr/>
          <p:nvPr/>
        </p:nvSpPr>
        <p:spPr>
          <a:xfrm>
            <a:off x="2483768" y="356463"/>
            <a:ext cx="3960440" cy="1200329"/>
          </a:xfrm>
          <a:prstGeom prst="rect">
            <a:avLst/>
          </a:prstGeom>
        </p:spPr>
        <p:txBody>
          <a:bodyPr wrap="square">
            <a:spAutoFit/>
          </a:bodyPr>
          <a:lstStyle/>
          <a:p>
            <a:pPr algn="ctr"/>
            <a:r>
              <a:rPr lang="es-MX" sz="2400" b="1" cap="small" dirty="0">
                <a:effectLst>
                  <a:outerShdw blurRad="38100" dist="38100" dir="2700000" algn="tl">
                    <a:srgbClr val="000000">
                      <a:alpha val="43137"/>
                    </a:srgbClr>
                  </a:outerShdw>
                </a:effectLst>
                <a:latin typeface="Calibri" pitchFamily="34" charset="0"/>
              </a:rPr>
              <a:t>COMISIÓN DE INDICADORES, EVALUACIÓN E INVESTIGACIÓN</a:t>
            </a:r>
          </a:p>
        </p:txBody>
      </p:sp>
      <p:pic>
        <p:nvPicPr>
          <p:cNvPr id="12" name="11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98762"/>
            <a:ext cx="2717158" cy="1327940"/>
          </a:xfrm>
          <a:prstGeom prst="rect">
            <a:avLst/>
          </a:prstGeom>
          <a:noFill/>
          <a:ln>
            <a:noFill/>
          </a:ln>
        </p:spPr>
      </p:pic>
    </p:spTree>
    <p:extLst>
      <p:ext uri="{BB962C8B-B14F-4D97-AF65-F5344CB8AC3E}">
        <p14:creationId xmlns:p14="http://schemas.microsoft.com/office/powerpoint/2010/main" val="53156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1475069"/>
            <a:ext cx="7574505" cy="729795"/>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solidFill>
                  <a:schemeClr val="bg1"/>
                </a:solidFill>
              </a:rPr>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2: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41716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260648"/>
            <a:ext cx="7517515" cy="654741"/>
          </a:xfrm>
          <a:solidFill>
            <a:srgbClr val="7030A0"/>
          </a:solidFill>
        </p:spPr>
        <p:txBody>
          <a:bodyPr>
            <a:normAutofit/>
          </a:bodyPr>
          <a:lstStyle/>
          <a:p>
            <a:pPr algn="r"/>
            <a:r>
              <a:rPr lang="es-MX" sz="3200" dirty="0">
                <a:solidFill>
                  <a:schemeClr val="bg1"/>
                </a:solidFill>
              </a:rPr>
              <a:t>Punto de partida</a:t>
            </a:r>
            <a:r>
              <a:rPr lang="es-MX" sz="2800" dirty="0">
                <a:solidFill>
                  <a:schemeClr val="bg1"/>
                </a:solidFill>
              </a:rPr>
              <a:t> </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7" name="2 Marcador de contenido"/>
          <p:cNvSpPr>
            <a:spLocks noGrp="1"/>
          </p:cNvSpPr>
          <p:nvPr>
            <p:ph idx="1"/>
          </p:nvPr>
        </p:nvSpPr>
        <p:spPr>
          <a:xfrm>
            <a:off x="457200" y="1356515"/>
            <a:ext cx="8072651" cy="3656661"/>
          </a:xfrm>
        </p:spPr>
        <p:txBody>
          <a:bodyPr>
            <a:noAutofit/>
          </a:bodyPr>
          <a:lstStyle/>
          <a:p>
            <a:pPr marL="0" indent="0" algn="just">
              <a:buNone/>
            </a:pPr>
            <a:r>
              <a:rPr lang="es-MX" sz="2000" b="1" dirty="0"/>
              <a:t>Tres estudios de Métrica de la Transparencia </a:t>
            </a:r>
            <a:r>
              <a:rPr lang="es-MX" sz="2000" dirty="0"/>
              <a:t>levantados por el CIDE (2007, 2010 y 2014), </a:t>
            </a:r>
            <a:r>
              <a:rPr lang="es-MX" sz="2000" b="1" dirty="0"/>
              <a:t>reportaron avances </a:t>
            </a:r>
            <a:r>
              <a:rPr lang="es-MX" sz="2000" dirty="0"/>
              <a:t>en la información que difunden los sujetos obligados en sus portales de internet; sin embargo, prevalecen:</a:t>
            </a:r>
          </a:p>
          <a:p>
            <a:pPr algn="just"/>
            <a:endParaRPr lang="es-MX" sz="800" b="1" dirty="0"/>
          </a:p>
          <a:p>
            <a:pPr algn="just"/>
            <a:r>
              <a:rPr lang="es-MX" sz="2000" b="1" dirty="0"/>
              <a:t>Asimetrías notables en la calidad de la información. </a:t>
            </a:r>
            <a:r>
              <a:rPr lang="es-MX" sz="2000" dirty="0"/>
              <a:t>Diferencias </a:t>
            </a:r>
            <a:r>
              <a:rPr lang="es-MX" sz="2000" b="1" dirty="0"/>
              <a:t>entre entidades </a:t>
            </a:r>
            <a:r>
              <a:rPr lang="es-MX" sz="2000" dirty="0"/>
              <a:t>y aun </a:t>
            </a:r>
            <a:r>
              <a:rPr lang="es-MX" sz="2000" b="1" dirty="0"/>
              <a:t>entre los diferentes tipos de sujetos obligados </a:t>
            </a:r>
            <a:r>
              <a:rPr lang="es-MX" sz="2000" dirty="0"/>
              <a:t>dentro de las mismos estados.</a:t>
            </a:r>
          </a:p>
          <a:p>
            <a:pPr algn="just"/>
            <a:r>
              <a:rPr lang="es-MX" sz="2000" b="1" dirty="0"/>
              <a:t>Diferentes plataformas para publicitar datos </a:t>
            </a:r>
            <a:r>
              <a:rPr lang="es-MX" sz="2000" dirty="0"/>
              <a:t>que no permitieron la explotación y reutilización de la información.</a:t>
            </a:r>
          </a:p>
          <a:p>
            <a:pPr algn="just"/>
            <a:r>
              <a:rPr lang="es-MX" sz="2000" dirty="0"/>
              <a:t>La oferta informativa no siempre atiende las </a:t>
            </a:r>
            <a:r>
              <a:rPr lang="es-MX" sz="2000" b="1" dirty="0"/>
              <a:t>necesidades de los demandantes de la información</a:t>
            </a:r>
            <a:r>
              <a:rPr lang="es-MX" sz="2000" dirty="0"/>
              <a:t>.</a:t>
            </a:r>
          </a:p>
          <a:p>
            <a:pPr algn="just"/>
            <a:endParaRPr lang="es-MX" sz="700" dirty="0"/>
          </a:p>
          <a:p>
            <a:pPr algn="just"/>
            <a:endParaRPr lang="es-MX" sz="2000" dirty="0"/>
          </a:p>
          <a:p>
            <a:pPr algn="just"/>
            <a:endParaRPr lang="es-MX" sz="2000" dirty="0"/>
          </a:p>
        </p:txBody>
      </p:sp>
      <p:sp>
        <p:nvSpPr>
          <p:cNvPr id="8" name="7 Rectángulo redondeado"/>
          <p:cNvSpPr/>
          <p:nvPr/>
        </p:nvSpPr>
        <p:spPr>
          <a:xfrm>
            <a:off x="341196" y="5036028"/>
            <a:ext cx="8407021" cy="170597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2400" b="1" dirty="0">
              <a:solidFill>
                <a:schemeClr val="bg1"/>
              </a:solidFill>
            </a:endParaRPr>
          </a:p>
          <a:p>
            <a:pPr algn="ctr"/>
            <a:r>
              <a:rPr lang="es-MX" sz="2400" b="1" dirty="0">
                <a:solidFill>
                  <a:schemeClr val="bg1"/>
                </a:solidFill>
              </a:rPr>
              <a:t>Innovación LGT:</a:t>
            </a:r>
            <a:r>
              <a:rPr lang="es-MX" sz="2400" dirty="0">
                <a:solidFill>
                  <a:schemeClr val="bg1"/>
                </a:solidFill>
              </a:rPr>
              <a:t> Homologar la calidad de la IPO en todo el país que por sus atributos, brinde utilidad social por su sencillez y uso de lenguaje llano, al tiempo de multiplicar sus posibilidades de </a:t>
            </a:r>
            <a:r>
              <a:rPr lang="es-MX" sz="2400" dirty="0" err="1">
                <a:solidFill>
                  <a:schemeClr val="bg1"/>
                </a:solidFill>
              </a:rPr>
              <a:t>explotabilidad</a:t>
            </a:r>
            <a:r>
              <a:rPr lang="es-MX" sz="2400" dirty="0">
                <a:solidFill>
                  <a:schemeClr val="bg1"/>
                </a:solidFill>
              </a:rPr>
              <a:t> y reutilización.</a:t>
            </a:r>
          </a:p>
          <a:p>
            <a:pPr algn="ctr"/>
            <a:endParaRPr lang="es-MX" sz="2400" dirty="0">
              <a:solidFill>
                <a:schemeClr val="bg1"/>
              </a:solidFill>
            </a:endParaRPr>
          </a:p>
        </p:txBody>
      </p:sp>
    </p:spTree>
    <p:extLst>
      <p:ext uri="{BB962C8B-B14F-4D97-AF65-F5344CB8AC3E}">
        <p14:creationId xmlns:p14="http://schemas.microsoft.com/office/powerpoint/2010/main" val="352811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Propósito de la </a:t>
            </a:r>
            <a:r>
              <a:rPr lang="es-MX" sz="3200" dirty="0" err="1">
                <a:solidFill>
                  <a:schemeClr val="bg1"/>
                </a:solidFill>
              </a:rPr>
              <a:t>LGTAIP</a:t>
            </a:r>
            <a:r>
              <a:rPr lang="es-MX" sz="2800" dirty="0">
                <a:solidFill>
                  <a:schemeClr val="bg1"/>
                </a:solidFill>
              </a:rPr>
              <a:t>  en materia de portales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20" name="2 Marcador de contenido"/>
          <p:cNvSpPr txBox="1">
            <a:spLocks/>
          </p:cNvSpPr>
          <p:nvPr/>
        </p:nvSpPr>
        <p:spPr>
          <a:xfrm>
            <a:off x="467544" y="4529766"/>
            <a:ext cx="7862347" cy="2067585"/>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s-MX" sz="2400" dirty="0">
                <a:solidFill>
                  <a:srgbClr val="9A0000"/>
                </a:solidFill>
              </a:rPr>
              <a:t>Construir un conjunto de </a:t>
            </a:r>
            <a:r>
              <a:rPr lang="es-MX" sz="2400" b="1" dirty="0">
                <a:solidFill>
                  <a:srgbClr val="9A0000"/>
                </a:solidFill>
              </a:rPr>
              <a:t>reglas formales e informales </a:t>
            </a:r>
            <a:r>
              <a:rPr lang="es-MX" sz="2400" dirty="0">
                <a:solidFill>
                  <a:srgbClr val="9A0000"/>
                </a:solidFill>
              </a:rPr>
              <a:t>(marco institucional) que </a:t>
            </a:r>
            <a:r>
              <a:rPr lang="es-MX" sz="2400" b="1" dirty="0">
                <a:solidFill>
                  <a:srgbClr val="9A0000"/>
                </a:solidFill>
              </a:rPr>
              <a:t>estimulará la atención de obligaciones de transparencia </a:t>
            </a:r>
            <a:r>
              <a:rPr lang="es-MX" sz="2400" dirty="0">
                <a:solidFill>
                  <a:srgbClr val="9A0000"/>
                </a:solidFill>
              </a:rPr>
              <a:t>con niveles de excelencia, </a:t>
            </a:r>
            <a:r>
              <a:rPr lang="es-MX" sz="2400" b="1" dirty="0">
                <a:solidFill>
                  <a:srgbClr val="9A0000"/>
                </a:solidFill>
              </a:rPr>
              <a:t>mediante </a:t>
            </a:r>
            <a:r>
              <a:rPr lang="es-MX" sz="2400" dirty="0">
                <a:solidFill>
                  <a:srgbClr val="9A0000"/>
                </a:solidFill>
              </a:rPr>
              <a:t>el uso de </a:t>
            </a:r>
            <a:r>
              <a:rPr lang="es-MX" sz="2400" b="1" dirty="0">
                <a:solidFill>
                  <a:srgbClr val="9A0000"/>
                </a:solidFill>
              </a:rPr>
              <a:t>incentivos </a:t>
            </a:r>
            <a:r>
              <a:rPr lang="es-MX" sz="2400" dirty="0">
                <a:solidFill>
                  <a:srgbClr val="9A0000"/>
                </a:solidFill>
              </a:rPr>
              <a:t>y </a:t>
            </a:r>
            <a:r>
              <a:rPr lang="es-MX" sz="2400" b="1" dirty="0">
                <a:solidFill>
                  <a:srgbClr val="9A0000"/>
                </a:solidFill>
              </a:rPr>
              <a:t>sanciones </a:t>
            </a:r>
            <a:r>
              <a:rPr lang="es-MX" sz="2400" dirty="0">
                <a:solidFill>
                  <a:srgbClr val="9A0000"/>
                </a:solidFill>
              </a:rPr>
              <a:t>otorgados para los órganos garantes de todo el país</a:t>
            </a:r>
            <a:endParaRPr lang="es-MX" sz="2400" dirty="0"/>
          </a:p>
          <a:p>
            <a:pPr algn="just"/>
            <a:endParaRPr lang="es-MX" sz="2800" dirty="0"/>
          </a:p>
        </p:txBody>
      </p:sp>
      <p:pic>
        <p:nvPicPr>
          <p:cNvPr id="21" name="20 Imagen"/>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408509" y="836712"/>
            <a:ext cx="2459635" cy="3384376"/>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4110050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Desarrollo del marco regulatorio</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7" name="6 CuadroTexto"/>
          <p:cNvSpPr txBox="1"/>
          <p:nvPr/>
        </p:nvSpPr>
        <p:spPr>
          <a:xfrm>
            <a:off x="-354854" y="1563005"/>
            <a:ext cx="2060811" cy="646331"/>
          </a:xfrm>
          <a:prstGeom prst="rect">
            <a:avLst/>
          </a:prstGeom>
          <a:noFill/>
        </p:spPr>
        <p:txBody>
          <a:bodyPr wrap="square" rtlCol="0">
            <a:spAutoFit/>
          </a:bodyPr>
          <a:lstStyle/>
          <a:p>
            <a:pPr algn="ctr"/>
            <a:r>
              <a:rPr lang="es-MX" b="1" dirty="0">
                <a:solidFill>
                  <a:srgbClr val="7030A0"/>
                </a:solidFill>
              </a:rPr>
              <a:t>Ámbito de actuación</a:t>
            </a:r>
          </a:p>
        </p:txBody>
      </p:sp>
      <p:sp>
        <p:nvSpPr>
          <p:cNvPr id="8" name="7 CuadroTexto"/>
          <p:cNvSpPr txBox="1"/>
          <p:nvPr/>
        </p:nvSpPr>
        <p:spPr>
          <a:xfrm>
            <a:off x="1421620" y="1578928"/>
            <a:ext cx="2060811" cy="646331"/>
          </a:xfrm>
          <a:prstGeom prst="rect">
            <a:avLst/>
          </a:prstGeom>
          <a:noFill/>
        </p:spPr>
        <p:txBody>
          <a:bodyPr wrap="square" rtlCol="0">
            <a:spAutoFit/>
          </a:bodyPr>
          <a:lstStyle/>
          <a:p>
            <a:pPr algn="ctr"/>
            <a:r>
              <a:rPr lang="es-MX" b="1" dirty="0">
                <a:solidFill>
                  <a:srgbClr val="7030A0"/>
                </a:solidFill>
              </a:rPr>
              <a:t>Documento normativo</a:t>
            </a:r>
          </a:p>
        </p:txBody>
      </p:sp>
      <p:sp>
        <p:nvSpPr>
          <p:cNvPr id="9" name="8 CuadroTexto"/>
          <p:cNvSpPr txBox="1"/>
          <p:nvPr/>
        </p:nvSpPr>
        <p:spPr>
          <a:xfrm>
            <a:off x="5161124" y="1583475"/>
            <a:ext cx="2060811" cy="646331"/>
          </a:xfrm>
          <a:prstGeom prst="rect">
            <a:avLst/>
          </a:prstGeom>
          <a:noFill/>
        </p:spPr>
        <p:txBody>
          <a:bodyPr wrap="square" rtlCol="0">
            <a:spAutoFit/>
          </a:bodyPr>
          <a:lstStyle/>
          <a:p>
            <a:pPr algn="ctr"/>
            <a:r>
              <a:rPr lang="es-MX" b="1" dirty="0">
                <a:solidFill>
                  <a:srgbClr val="7030A0"/>
                </a:solidFill>
              </a:rPr>
              <a:t>Leyes reglamentarias</a:t>
            </a:r>
          </a:p>
        </p:txBody>
      </p:sp>
      <p:sp>
        <p:nvSpPr>
          <p:cNvPr id="10" name="9 CuadroTexto"/>
          <p:cNvSpPr txBox="1"/>
          <p:nvPr/>
        </p:nvSpPr>
        <p:spPr>
          <a:xfrm>
            <a:off x="-16658" y="2790504"/>
            <a:ext cx="1617983" cy="369332"/>
          </a:xfrm>
          <a:prstGeom prst="rect">
            <a:avLst/>
          </a:prstGeom>
          <a:noFill/>
        </p:spPr>
        <p:txBody>
          <a:bodyPr wrap="square" rtlCol="0">
            <a:spAutoFit/>
          </a:bodyPr>
          <a:lstStyle/>
          <a:p>
            <a:r>
              <a:rPr lang="es-MX" b="1" i="1" dirty="0">
                <a:solidFill>
                  <a:srgbClr val="7030A0"/>
                </a:solidFill>
              </a:rPr>
              <a:t>Federación</a:t>
            </a:r>
          </a:p>
        </p:txBody>
      </p:sp>
      <p:sp>
        <p:nvSpPr>
          <p:cNvPr id="11" name="10 CuadroTexto"/>
          <p:cNvSpPr txBox="1"/>
          <p:nvPr/>
        </p:nvSpPr>
        <p:spPr>
          <a:xfrm>
            <a:off x="-43954" y="3928613"/>
            <a:ext cx="1577038" cy="646331"/>
          </a:xfrm>
          <a:prstGeom prst="rect">
            <a:avLst/>
          </a:prstGeom>
          <a:noFill/>
        </p:spPr>
        <p:txBody>
          <a:bodyPr wrap="square" rtlCol="0">
            <a:spAutoFit/>
          </a:bodyPr>
          <a:lstStyle/>
          <a:p>
            <a:r>
              <a:rPr lang="es-MX" b="1" i="1" dirty="0">
                <a:solidFill>
                  <a:srgbClr val="7030A0"/>
                </a:solidFill>
              </a:rPr>
              <a:t>Estados y Municipios</a:t>
            </a:r>
          </a:p>
        </p:txBody>
      </p:sp>
      <p:sp>
        <p:nvSpPr>
          <p:cNvPr id="12" name="11 CuadroTexto"/>
          <p:cNvSpPr txBox="1"/>
          <p:nvPr/>
        </p:nvSpPr>
        <p:spPr>
          <a:xfrm>
            <a:off x="-68244" y="5266096"/>
            <a:ext cx="1628624" cy="646331"/>
          </a:xfrm>
          <a:prstGeom prst="rect">
            <a:avLst/>
          </a:prstGeom>
          <a:noFill/>
        </p:spPr>
        <p:txBody>
          <a:bodyPr wrap="square" rtlCol="0">
            <a:spAutoFit/>
          </a:bodyPr>
          <a:lstStyle/>
          <a:p>
            <a:r>
              <a:rPr lang="es-MX" b="1" i="1" dirty="0">
                <a:solidFill>
                  <a:srgbClr val="7030A0"/>
                </a:solidFill>
              </a:rPr>
              <a:t>Organismo </a:t>
            </a:r>
          </a:p>
          <a:p>
            <a:r>
              <a:rPr lang="es-MX" b="1" i="1" dirty="0">
                <a:solidFill>
                  <a:srgbClr val="7030A0"/>
                </a:solidFill>
              </a:rPr>
              <a:t>que aprueba</a:t>
            </a:r>
          </a:p>
        </p:txBody>
      </p:sp>
      <p:sp>
        <p:nvSpPr>
          <p:cNvPr id="13" name="12 CuadroTexto"/>
          <p:cNvSpPr txBox="1"/>
          <p:nvPr/>
        </p:nvSpPr>
        <p:spPr>
          <a:xfrm>
            <a:off x="8012410" y="1052736"/>
            <a:ext cx="461665" cy="1320538"/>
          </a:xfrm>
          <a:prstGeom prst="rect">
            <a:avLst/>
          </a:prstGeom>
          <a:noFill/>
        </p:spPr>
        <p:txBody>
          <a:bodyPr vert="vert270" wrap="square" rtlCol="0">
            <a:spAutoFit/>
          </a:bodyPr>
          <a:lstStyle/>
          <a:p>
            <a:pPr algn="ctr"/>
            <a:r>
              <a:rPr lang="es-MX" b="1" dirty="0">
                <a:solidFill>
                  <a:srgbClr val="7030A0"/>
                </a:solidFill>
              </a:rPr>
              <a:t>Instrumento</a:t>
            </a:r>
          </a:p>
        </p:txBody>
      </p:sp>
      <p:sp>
        <p:nvSpPr>
          <p:cNvPr id="14" name="13 Rectángulo"/>
          <p:cNvSpPr/>
          <p:nvPr/>
        </p:nvSpPr>
        <p:spPr>
          <a:xfrm>
            <a:off x="1421621" y="2557018"/>
            <a:ext cx="1649126" cy="2303142"/>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 General de Transparencia</a:t>
            </a:r>
          </a:p>
        </p:txBody>
      </p:sp>
      <p:sp>
        <p:nvSpPr>
          <p:cNvPr id="15" name="14 Rectángulo"/>
          <p:cNvSpPr/>
          <p:nvPr/>
        </p:nvSpPr>
        <p:spPr>
          <a:xfrm>
            <a:off x="3182212" y="5097941"/>
            <a:ext cx="2060811"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Consejo Nacional del Sistema Nacional de Transparencia</a:t>
            </a:r>
          </a:p>
        </p:txBody>
      </p:sp>
      <p:sp>
        <p:nvSpPr>
          <p:cNvPr id="16" name="15 Rectángulo"/>
          <p:cNvSpPr/>
          <p:nvPr/>
        </p:nvSpPr>
        <p:spPr>
          <a:xfrm>
            <a:off x="3821360" y="2543370"/>
            <a:ext cx="696036" cy="2292824"/>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Lineamientos Técnicos Generales</a:t>
            </a:r>
          </a:p>
        </p:txBody>
      </p:sp>
      <p:sp>
        <p:nvSpPr>
          <p:cNvPr id="17" name="16 Cheurón"/>
          <p:cNvSpPr/>
          <p:nvPr/>
        </p:nvSpPr>
        <p:spPr>
          <a:xfrm>
            <a:off x="3277711" y="2543370"/>
            <a:ext cx="475412" cy="2140758"/>
          </a:xfrm>
          <a:prstGeom prst="chevron">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cxnSp>
        <p:nvCxnSpPr>
          <p:cNvPr id="18" name="17 Conector recto"/>
          <p:cNvCxnSpPr/>
          <p:nvPr/>
        </p:nvCxnSpPr>
        <p:spPr>
          <a:xfrm>
            <a:off x="27292" y="2373274"/>
            <a:ext cx="8939289" cy="0"/>
          </a:xfrm>
          <a:prstGeom prst="line">
            <a:avLst/>
          </a:prstGeom>
          <a:ln w="50800" cmpd="sng">
            <a:solidFill>
              <a:srgbClr val="00796B"/>
            </a:solidFill>
          </a:ln>
        </p:spPr>
        <p:style>
          <a:lnRef idx="2">
            <a:schemeClr val="accent1"/>
          </a:lnRef>
          <a:fillRef idx="0">
            <a:schemeClr val="accent1"/>
          </a:fillRef>
          <a:effectRef idx="1">
            <a:schemeClr val="accent1"/>
          </a:effectRef>
          <a:fontRef idx="minor">
            <a:schemeClr val="tx1"/>
          </a:fontRef>
        </p:style>
      </p:cxnSp>
      <p:cxnSp>
        <p:nvCxnSpPr>
          <p:cNvPr id="19" name="18 Conector recto"/>
          <p:cNvCxnSpPr/>
          <p:nvPr/>
        </p:nvCxnSpPr>
        <p:spPr>
          <a:xfrm>
            <a:off x="1323827" y="1205890"/>
            <a:ext cx="13647" cy="4874690"/>
          </a:xfrm>
          <a:prstGeom prst="line">
            <a:avLst/>
          </a:prstGeom>
          <a:ln w="50800" cmpd="sng">
            <a:solidFill>
              <a:srgbClr val="00796B"/>
            </a:solidFill>
          </a:ln>
        </p:spPr>
        <p:style>
          <a:lnRef idx="2">
            <a:schemeClr val="accent1"/>
          </a:lnRef>
          <a:fillRef idx="0">
            <a:schemeClr val="accent1"/>
          </a:fillRef>
          <a:effectRef idx="1">
            <a:schemeClr val="accent1"/>
          </a:effectRef>
          <a:fontRef idx="minor">
            <a:schemeClr val="tx1"/>
          </a:fontRef>
        </p:style>
      </p:cxnSp>
      <p:sp>
        <p:nvSpPr>
          <p:cNvPr id="23" name="22 Más"/>
          <p:cNvSpPr/>
          <p:nvPr/>
        </p:nvSpPr>
        <p:spPr>
          <a:xfrm>
            <a:off x="4585633" y="3266702"/>
            <a:ext cx="641460" cy="771095"/>
          </a:xfrm>
          <a:prstGeom prst="mathPlus">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4" name="23 Rectángulo"/>
          <p:cNvSpPr/>
          <p:nvPr/>
        </p:nvSpPr>
        <p:spPr>
          <a:xfrm>
            <a:off x="5322627" y="2580983"/>
            <a:ext cx="1792428"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 Federal de Transparencia</a:t>
            </a:r>
          </a:p>
        </p:txBody>
      </p:sp>
      <p:sp>
        <p:nvSpPr>
          <p:cNvPr id="25" name="24 Rectángulo"/>
          <p:cNvSpPr/>
          <p:nvPr/>
        </p:nvSpPr>
        <p:spPr>
          <a:xfrm>
            <a:off x="5322627" y="3877521"/>
            <a:ext cx="1833372"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Leyes Locales de Transparencia</a:t>
            </a:r>
          </a:p>
        </p:txBody>
      </p:sp>
      <p:sp>
        <p:nvSpPr>
          <p:cNvPr id="26" name="25 Flecha derecha"/>
          <p:cNvSpPr/>
          <p:nvPr/>
        </p:nvSpPr>
        <p:spPr>
          <a:xfrm>
            <a:off x="7315189" y="2766093"/>
            <a:ext cx="218364" cy="564487"/>
          </a:xfrm>
          <a:prstGeom prst="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7" name="26 Flecha derecha"/>
          <p:cNvSpPr/>
          <p:nvPr/>
        </p:nvSpPr>
        <p:spPr>
          <a:xfrm>
            <a:off x="7303816" y="4067529"/>
            <a:ext cx="218364" cy="564487"/>
          </a:xfrm>
          <a:prstGeom prst="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8" name="27 Rectángulo"/>
          <p:cNvSpPr/>
          <p:nvPr/>
        </p:nvSpPr>
        <p:spPr>
          <a:xfrm>
            <a:off x="7698502" y="2517640"/>
            <a:ext cx="995112" cy="1117550"/>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Sistema de Evaluación Federal</a:t>
            </a:r>
          </a:p>
        </p:txBody>
      </p:sp>
      <p:sp>
        <p:nvSpPr>
          <p:cNvPr id="29" name="28 Rectángulo"/>
          <p:cNvSpPr/>
          <p:nvPr/>
        </p:nvSpPr>
        <p:spPr>
          <a:xfrm>
            <a:off x="7739448" y="3903591"/>
            <a:ext cx="995112" cy="1117550"/>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Sistemas de Evaluación  Locales </a:t>
            </a:r>
          </a:p>
        </p:txBody>
      </p:sp>
      <p:sp>
        <p:nvSpPr>
          <p:cNvPr id="30" name="29 Rectángulo"/>
          <p:cNvSpPr/>
          <p:nvPr/>
        </p:nvSpPr>
        <p:spPr>
          <a:xfrm>
            <a:off x="7303815" y="5179829"/>
            <a:ext cx="1793589"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Plenos de los correspondientes Órganos Garantes</a:t>
            </a:r>
          </a:p>
        </p:txBody>
      </p:sp>
      <p:sp>
        <p:nvSpPr>
          <p:cNvPr id="31" name="30 Elipse"/>
          <p:cNvSpPr/>
          <p:nvPr/>
        </p:nvSpPr>
        <p:spPr>
          <a:xfrm>
            <a:off x="3753123" y="2543370"/>
            <a:ext cx="832510" cy="21997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2" name="31 CuadroTexto"/>
          <p:cNvSpPr txBox="1"/>
          <p:nvPr/>
        </p:nvSpPr>
        <p:spPr>
          <a:xfrm>
            <a:off x="3822303" y="980728"/>
            <a:ext cx="461665" cy="1320538"/>
          </a:xfrm>
          <a:prstGeom prst="rect">
            <a:avLst/>
          </a:prstGeom>
          <a:noFill/>
        </p:spPr>
        <p:txBody>
          <a:bodyPr vert="vert270" wrap="square" rtlCol="0">
            <a:spAutoFit/>
          </a:bodyPr>
          <a:lstStyle/>
          <a:p>
            <a:pPr algn="ctr"/>
            <a:r>
              <a:rPr lang="es-MX" b="1" dirty="0">
                <a:solidFill>
                  <a:srgbClr val="7030A0"/>
                </a:solidFill>
              </a:rPr>
              <a:t>Instrumento</a:t>
            </a:r>
          </a:p>
        </p:txBody>
      </p:sp>
      <p:sp>
        <p:nvSpPr>
          <p:cNvPr id="33" name="2 Marcador de contenido"/>
          <p:cNvSpPr txBox="1">
            <a:spLocks/>
          </p:cNvSpPr>
          <p:nvPr/>
        </p:nvSpPr>
        <p:spPr>
          <a:xfrm>
            <a:off x="0" y="6422291"/>
            <a:ext cx="9160658" cy="464395"/>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MX" sz="2800" dirty="0">
                <a:solidFill>
                  <a:srgbClr val="C00000"/>
                </a:solidFill>
              </a:rPr>
              <a:t>Espíritu eminentemente federalista </a:t>
            </a:r>
          </a:p>
        </p:txBody>
      </p:sp>
    </p:spTree>
    <p:extLst>
      <p:ext uri="{BB962C8B-B14F-4D97-AF65-F5344CB8AC3E}">
        <p14:creationId xmlns:p14="http://schemas.microsoft.com/office/powerpoint/2010/main" val="219569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204864"/>
            <a:ext cx="7574505" cy="576064"/>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178352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¿Para qué sirven los Lineamientos?</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pic>
        <p:nvPicPr>
          <p:cNvPr id="1028" name="Picture 4" descr="http://thumbs.dreamstime.com/x/internet-sharing-portal-134620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1639" y="1181091"/>
            <a:ext cx="4398593" cy="3112005"/>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498091" y="4985881"/>
            <a:ext cx="8178365" cy="1323439"/>
          </a:xfrm>
          <a:prstGeom prst="rect">
            <a:avLst/>
          </a:prstGeom>
          <a:solidFill>
            <a:schemeClr val="accent6">
              <a:lumMod val="40000"/>
              <a:lumOff val="60000"/>
            </a:schemeClr>
          </a:solidFill>
        </p:spPr>
        <p:txBody>
          <a:bodyPr wrap="square">
            <a:spAutoFit/>
          </a:bodyPr>
          <a:lstStyle/>
          <a:p>
            <a:pPr lvl="0" algn="just"/>
            <a:r>
              <a:rPr lang="es-MX" sz="2400" dirty="0"/>
              <a:t>Son una </a:t>
            </a:r>
            <a:r>
              <a:rPr lang="es-MX" sz="2400" b="1" dirty="0"/>
              <a:t>herramienta </a:t>
            </a:r>
            <a:r>
              <a:rPr lang="es-MX" sz="2400" dirty="0"/>
              <a:t>que permitirá </a:t>
            </a:r>
            <a:r>
              <a:rPr lang="es-MX" sz="2400" b="1" dirty="0"/>
              <a:t>homologar la información </a:t>
            </a:r>
            <a:r>
              <a:rPr lang="es-MX" sz="2400" dirty="0"/>
              <a:t>que difunden los SO, cuyos atributos garanticen su </a:t>
            </a:r>
            <a:r>
              <a:rPr lang="es-MX" sz="2400" b="1" dirty="0"/>
              <a:t>confiabilidad y reutilización (“</a:t>
            </a:r>
            <a:r>
              <a:rPr lang="es-MX" sz="2400" b="1" dirty="0" err="1"/>
              <a:t>explotabilidad</a:t>
            </a:r>
            <a:r>
              <a:rPr lang="es-MX" sz="2400" b="1" dirty="0"/>
              <a:t>”).</a:t>
            </a:r>
            <a:r>
              <a:rPr lang="es-MX" sz="2400" dirty="0"/>
              <a:t> </a:t>
            </a:r>
          </a:p>
          <a:p>
            <a:pPr marL="171450" lvl="0" indent="-171450" algn="just">
              <a:buFont typeface="Arial" panose="020B0604020202020204" pitchFamily="34" charset="0"/>
              <a:buChar char="•"/>
            </a:pPr>
            <a:endParaRPr lang="es-MX" sz="800" dirty="0"/>
          </a:p>
        </p:txBody>
      </p:sp>
    </p:spTree>
    <p:extLst>
      <p:ext uri="{BB962C8B-B14F-4D97-AF65-F5344CB8AC3E}">
        <p14:creationId xmlns:p14="http://schemas.microsoft.com/office/powerpoint/2010/main" val="50734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Alcances de los Lineamientos</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6" name="2 Marcador de contenido"/>
          <p:cNvSpPr>
            <a:spLocks noGrp="1"/>
          </p:cNvSpPr>
          <p:nvPr>
            <p:ph sz="quarter" idx="1"/>
          </p:nvPr>
        </p:nvSpPr>
        <p:spPr>
          <a:xfrm>
            <a:off x="539552" y="1484784"/>
            <a:ext cx="7467600" cy="792088"/>
          </a:xfrm>
          <a:scene3d>
            <a:camera prst="orthographicFront"/>
            <a:lightRig rig="threePt" dir="t"/>
          </a:scene3d>
          <a:sp3d>
            <a:bevelT w="101600" prst="riblet"/>
          </a:sp3d>
        </p:spPr>
        <p:style>
          <a:lnRef idx="2">
            <a:schemeClr val="accent5"/>
          </a:lnRef>
          <a:fillRef idx="1">
            <a:schemeClr val="lt1"/>
          </a:fillRef>
          <a:effectRef idx="0">
            <a:schemeClr val="accent5"/>
          </a:effectRef>
          <a:fontRef idx="minor">
            <a:schemeClr val="dk1"/>
          </a:fontRef>
        </p:style>
        <p:txBody>
          <a:bodyPr>
            <a:normAutofit/>
          </a:bodyPr>
          <a:lstStyle/>
          <a:p>
            <a:pPr marL="0" indent="0" algn="ctr">
              <a:buNone/>
            </a:pPr>
            <a:r>
              <a:rPr lang="es-MX" sz="2000" dirty="0">
                <a:effectLst>
                  <a:outerShdw blurRad="38100" dist="38100" dir="2700000" algn="tl">
                    <a:srgbClr val="000000">
                      <a:alpha val="43137"/>
                    </a:srgbClr>
                  </a:outerShdw>
                </a:effectLst>
              </a:rPr>
              <a:t>Proyecto de </a:t>
            </a:r>
            <a:r>
              <a:rPr lang="es-MX" sz="2000" i="1" dirty="0">
                <a:effectLst>
                  <a:outerShdw blurRad="38100" dist="38100" dir="2700000" algn="tl">
                    <a:srgbClr val="000000">
                      <a:alpha val="43137"/>
                    </a:srgbClr>
                  </a:outerShdw>
                </a:effectLst>
              </a:rPr>
              <a:t>Lineamientos Técnicos Generales</a:t>
            </a:r>
            <a:r>
              <a:rPr lang="es-MX" sz="2000" dirty="0">
                <a:effectLst>
                  <a:outerShdw blurRad="38100" dist="38100" dir="2700000" algn="tl">
                    <a:srgbClr val="000000">
                      <a:alpha val="43137"/>
                    </a:srgbClr>
                  </a:outerShdw>
                </a:effectLst>
              </a:rPr>
              <a:t>. Obligaciones de transparencia comunes y específicas</a:t>
            </a:r>
          </a:p>
        </p:txBody>
      </p:sp>
      <p:sp>
        <p:nvSpPr>
          <p:cNvPr id="7" name="6 Flecha izquierda y derecha"/>
          <p:cNvSpPr/>
          <p:nvPr/>
        </p:nvSpPr>
        <p:spPr>
          <a:xfrm rot="5400000">
            <a:off x="3509882" y="2762926"/>
            <a:ext cx="1728192" cy="1044116"/>
          </a:xfrm>
          <a:prstGeom prst="leftRightArrow">
            <a:avLst>
              <a:gd name="adj1" fmla="val 25308"/>
              <a:gd name="adj2" fmla="val 27954"/>
            </a:avLst>
          </a:prstGeom>
          <a:scene3d>
            <a:camera prst="orthographicFront"/>
            <a:lightRig rig="threePt" dir="t"/>
          </a:scene3d>
          <a:sp3d>
            <a:bevelT/>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MX"/>
          </a:p>
        </p:txBody>
      </p:sp>
      <p:sp>
        <p:nvSpPr>
          <p:cNvPr id="8" name="7 CuadroTexto"/>
          <p:cNvSpPr txBox="1"/>
          <p:nvPr/>
        </p:nvSpPr>
        <p:spPr>
          <a:xfrm>
            <a:off x="5146083" y="3250602"/>
            <a:ext cx="2232248" cy="523220"/>
          </a:xfrm>
          <a:prstGeom prst="rect">
            <a:avLst/>
          </a:prstGeom>
          <a:noFill/>
          <a:scene3d>
            <a:camera prst="orthographicFront"/>
            <a:lightRig rig="threePt" dir="t"/>
          </a:scene3d>
          <a:sp3d>
            <a:bevelT prst="relaxedInset"/>
          </a:sp3d>
        </p:spPr>
        <p:txBody>
          <a:bodyPr wrap="square" rtlCol="0">
            <a:spAutoFit/>
          </a:bodyPr>
          <a:lstStyle/>
          <a:p>
            <a:pPr algn="ctr"/>
            <a:r>
              <a:rPr lang="es-MX" sz="2800" b="1" dirty="0">
                <a:solidFill>
                  <a:srgbClr val="186206"/>
                </a:solidFill>
                <a:effectLst>
                  <a:outerShdw blurRad="38100" dist="38100" dir="2700000" algn="tl">
                    <a:srgbClr val="000000">
                      <a:alpha val="43137"/>
                    </a:srgbClr>
                  </a:outerShdw>
                </a:effectLst>
              </a:rPr>
              <a:t>Regularán</a:t>
            </a:r>
          </a:p>
        </p:txBody>
      </p:sp>
      <p:graphicFrame>
        <p:nvGraphicFramePr>
          <p:cNvPr id="10" name="9 Diagrama"/>
          <p:cNvGraphicFramePr/>
          <p:nvPr>
            <p:extLst/>
          </p:nvPr>
        </p:nvGraphicFramePr>
        <p:xfrm>
          <a:off x="368532" y="4221088"/>
          <a:ext cx="2070230" cy="180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10 Diagrama"/>
          <p:cNvGraphicFramePr/>
          <p:nvPr>
            <p:extLst/>
          </p:nvPr>
        </p:nvGraphicFramePr>
        <p:xfrm>
          <a:off x="2483768" y="4293096"/>
          <a:ext cx="2070230" cy="1800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11 Diagrama"/>
          <p:cNvGraphicFramePr/>
          <p:nvPr>
            <p:extLst/>
          </p:nvPr>
        </p:nvGraphicFramePr>
        <p:xfrm>
          <a:off x="4572000" y="4293096"/>
          <a:ext cx="2070230" cy="1800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3" name="12 Diagrama"/>
          <p:cNvGraphicFramePr/>
          <p:nvPr>
            <p:extLst/>
          </p:nvPr>
        </p:nvGraphicFramePr>
        <p:xfrm>
          <a:off x="6670182" y="4293096"/>
          <a:ext cx="2070230" cy="1800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2317611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(1/4)</a:t>
            </a:r>
          </a:p>
        </p:txBody>
      </p:sp>
      <p:sp>
        <p:nvSpPr>
          <p:cNvPr id="8" name="7 Rectángulo"/>
          <p:cNvSpPr/>
          <p:nvPr/>
        </p:nvSpPr>
        <p:spPr>
          <a:xfrm>
            <a:off x="395536" y="1556792"/>
            <a:ext cx="8280920" cy="2246769"/>
          </a:xfrm>
          <a:prstGeom prst="rect">
            <a:avLst/>
          </a:prstGeom>
        </p:spPr>
        <p:txBody>
          <a:bodyPr wrap="square">
            <a:spAutoFit/>
          </a:bodyPr>
          <a:lstStyle/>
          <a:p>
            <a:pPr lvl="0" algn="just"/>
            <a:r>
              <a:rPr lang="es-MX" sz="2000" dirty="0"/>
              <a:t>El documento </a:t>
            </a:r>
            <a:r>
              <a:rPr lang="es-MX" sz="2000" b="1" dirty="0"/>
              <a:t>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a:t>
            </a:r>
            <a:r>
              <a:rPr lang="es-MX" sz="2000" i="1" dirty="0"/>
              <a:t>, </a:t>
            </a:r>
            <a:r>
              <a:rPr lang="es-MX" sz="2000" dirty="0"/>
              <a:t>tiene la siguiente estructura;</a:t>
            </a:r>
          </a:p>
          <a:p>
            <a:pPr lvl="0"/>
            <a:endParaRPr lang="es-MX" sz="1200" dirty="0"/>
          </a:p>
          <a:p>
            <a:pPr lvl="1" algn="just"/>
            <a:endParaRPr lang="es-MX" sz="8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096888" cy="1023024"/>
          </a:xfrm>
          <a:prstGeom prst="rect">
            <a:avLst/>
          </a:prstGeom>
        </p:spPr>
      </p:pic>
      <p:pic>
        <p:nvPicPr>
          <p:cNvPr id="1026" name="Picture 2" descr="Resultado de imagen para regul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4077072"/>
            <a:ext cx="2932259"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11561" y="4077072"/>
            <a:ext cx="4680519" cy="2215991"/>
          </a:xfrm>
          <a:prstGeom prst="rect">
            <a:avLst/>
          </a:prstGeom>
          <a:noFill/>
        </p:spPr>
        <p:txBody>
          <a:bodyPr wrap="square" rtlCol="0">
            <a:spAutoFit/>
          </a:bodyPr>
          <a:lstStyle/>
          <a:p>
            <a:pPr marL="0" lvl="1" algn="just"/>
            <a:r>
              <a:rPr lang="es-MX" sz="2000" dirty="0"/>
              <a:t>Presenta los </a:t>
            </a:r>
            <a:r>
              <a:rPr lang="es-MX" sz="2000" b="1" dirty="0"/>
              <a:t>referentes jurídicos </a:t>
            </a:r>
            <a:r>
              <a:rPr lang="es-MX" sz="2000" dirty="0"/>
              <a:t>que fundan y motivan la emisión de </a:t>
            </a:r>
            <a:r>
              <a:rPr lang="es-MX" sz="2000" b="1" dirty="0"/>
              <a:t>un solo Lineamiento </a:t>
            </a:r>
            <a:r>
              <a:rPr lang="es-MX" sz="2000" dirty="0"/>
              <a:t>para las prescripciones hechas en los </a:t>
            </a:r>
            <a:r>
              <a:rPr lang="es-MX" sz="2000" b="1" dirty="0"/>
              <a:t>artículos 31, fracción IV; 60; 61; 65 y todos los del Título Quinto de la LGTAIP</a:t>
            </a:r>
            <a:r>
              <a:rPr lang="es-MX" sz="2000" dirty="0"/>
              <a:t>.</a:t>
            </a:r>
          </a:p>
          <a:p>
            <a:endParaRPr lang="es-MX" dirty="0"/>
          </a:p>
        </p:txBody>
      </p:sp>
    </p:spTree>
    <p:extLst>
      <p:ext uri="{BB962C8B-B14F-4D97-AF65-F5344CB8AC3E}">
        <p14:creationId xmlns:p14="http://schemas.microsoft.com/office/powerpoint/2010/main" val="272384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(2/4)</a:t>
            </a:r>
          </a:p>
        </p:txBody>
      </p:sp>
      <p:sp>
        <p:nvSpPr>
          <p:cNvPr id="8" name="7 Rectángulo"/>
          <p:cNvSpPr/>
          <p:nvPr/>
        </p:nvSpPr>
        <p:spPr>
          <a:xfrm>
            <a:off x="-36513" y="1628800"/>
            <a:ext cx="8784975" cy="4524315"/>
          </a:xfrm>
          <a:prstGeom prst="rect">
            <a:avLst/>
          </a:prstGeom>
        </p:spPr>
        <p:txBody>
          <a:bodyPr wrap="square">
            <a:spAutoFit/>
          </a:bodyPr>
          <a:lstStyle/>
          <a:p>
            <a:pPr marL="800100" lvl="1" indent="-342900" algn="just">
              <a:buFont typeface="Arial" panose="020B0604020202020204" pitchFamily="34" charset="0"/>
              <a:buChar char="•"/>
            </a:pPr>
            <a:r>
              <a:rPr lang="es-MX" sz="2000" b="1" dirty="0"/>
              <a:t>Capítulo I. Disposiciones Generales</a:t>
            </a:r>
          </a:p>
          <a:p>
            <a:pPr marL="804863" lvl="2" algn="just"/>
            <a:endParaRPr lang="es-MX" sz="800" dirty="0"/>
          </a:p>
          <a:p>
            <a:pPr marL="804863" lvl="2" algn="just"/>
            <a:r>
              <a:rPr lang="es-MX" sz="2000" dirty="0"/>
              <a:t>Define </a:t>
            </a:r>
            <a:r>
              <a:rPr lang="es-MX" sz="2000" b="1" dirty="0"/>
              <a:t>ámbito de aplicación, sujetos regulados, así como algunas definiciones </a:t>
            </a:r>
            <a:r>
              <a:rPr lang="es-MX" sz="2000" dirty="0"/>
              <a:t>básicas para la atención de las obligaciones.</a:t>
            </a:r>
          </a:p>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endParaRPr lang="es-MX" sz="2000" b="1" dirty="0"/>
          </a:p>
          <a:p>
            <a:pPr marL="800100" lvl="1" indent="-342900" algn="just">
              <a:buFont typeface="Arial" panose="020B0604020202020204" pitchFamily="34" charset="0"/>
              <a:buChar char="•"/>
            </a:pPr>
            <a:r>
              <a:rPr lang="es-MX" sz="2000" b="1" dirty="0"/>
              <a:t>Capítulo II. De las políticas generales que orientarán la publicidad y actualización de la información que generan los sujetos obligados</a:t>
            </a:r>
          </a:p>
          <a:p>
            <a:pPr marL="804863" lvl="1" indent="-347663" algn="just"/>
            <a:r>
              <a:rPr lang="es-MX" sz="800" dirty="0"/>
              <a:t>	</a:t>
            </a:r>
          </a:p>
          <a:p>
            <a:pPr marL="804863" lvl="1" indent="-347663" algn="just"/>
            <a:r>
              <a:rPr lang="es-MX" sz="2000" dirty="0"/>
              <a:t>	Establece </a:t>
            </a:r>
            <a:r>
              <a:rPr lang="es-MX" sz="2000" b="1" dirty="0"/>
              <a:t>pautas para la organización, difusión y actualización de la información </a:t>
            </a:r>
            <a:r>
              <a:rPr lang="es-MX" sz="2000" dirty="0"/>
              <a:t>de las obligaciones comunes y específicas.</a:t>
            </a:r>
          </a:p>
          <a:p>
            <a:pPr marL="804863" lvl="1" indent="-347663" algn="just"/>
            <a:endParaRPr lang="es-MX" sz="800" dirty="0"/>
          </a:p>
          <a:p>
            <a:pPr marL="800100" lvl="1" indent="-342900" algn="just">
              <a:buFont typeface="Arial" panose="020B0604020202020204" pitchFamily="34" charset="0"/>
              <a:buChar char="•"/>
            </a:pPr>
            <a:endParaRPr lang="es-MX" sz="2000" b="1" dirty="0"/>
          </a:p>
          <a:p>
            <a:pPr marL="800100" lvl="1" indent="-342900" algn="just">
              <a:buFont typeface="Arial" panose="020B0604020202020204" pitchFamily="34" charset="0"/>
              <a:buChar char="•"/>
            </a:pPr>
            <a:r>
              <a:rPr lang="es-MX" sz="2000" b="1" dirty="0"/>
              <a:t>Capítulo III. De los Criterios y tipos de obligaciones de transparencia</a:t>
            </a:r>
          </a:p>
          <a:p>
            <a:pPr marL="804863" lvl="1" algn="just"/>
            <a:endParaRPr lang="es-MX" sz="800" dirty="0"/>
          </a:p>
          <a:p>
            <a:pPr marL="804863" lvl="1" algn="just"/>
            <a:r>
              <a:rPr lang="es-MX" sz="2000" dirty="0"/>
              <a:t>Define los </a:t>
            </a:r>
            <a:r>
              <a:rPr lang="es-MX" sz="2000" b="1" dirty="0"/>
              <a:t>tipos de criterios </a:t>
            </a:r>
            <a:r>
              <a:rPr lang="es-MX" sz="2000" dirty="0"/>
              <a:t>que deberán de atenderse en las obligaciones transparencia (sustantivos y adjetivos).</a:t>
            </a:r>
          </a:p>
          <a:p>
            <a:pPr marL="800100" lvl="1" indent="-342900" algn="just">
              <a:buFont typeface="Arial" panose="020B0604020202020204" pitchFamily="34" charset="0"/>
              <a:buChar char="•"/>
            </a:pPr>
            <a:endParaRPr lang="es-MX" sz="800" b="1"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3833402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(3/4)</a:t>
            </a:r>
          </a:p>
        </p:txBody>
      </p:sp>
      <p:sp>
        <p:nvSpPr>
          <p:cNvPr id="8" name="7 Rectángulo"/>
          <p:cNvSpPr/>
          <p:nvPr/>
        </p:nvSpPr>
        <p:spPr>
          <a:xfrm>
            <a:off x="0" y="1268760"/>
            <a:ext cx="8820472" cy="5693866"/>
          </a:xfrm>
          <a:prstGeom prst="rect">
            <a:avLst/>
          </a:prstGeom>
        </p:spPr>
        <p:txBody>
          <a:bodyPr wrap="square">
            <a:spAutoFit/>
          </a:bodyPr>
          <a:lstStyle/>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r>
              <a:rPr lang="es-MX" sz="2000" b="1" dirty="0"/>
              <a:t>Capítulo IV. De los criterios para la publicación y homologación de las obligaciones de transparencia comunes y específicas</a:t>
            </a:r>
          </a:p>
          <a:p>
            <a:pPr marL="804863" lvl="1" algn="just"/>
            <a:r>
              <a:rPr lang="es-MX" sz="2000" b="1" dirty="0"/>
              <a:t>Explica la naturaleza de las obligaciones </a:t>
            </a:r>
            <a:r>
              <a:rPr lang="es-MX" sz="2000" dirty="0"/>
              <a:t>de transparencia “comunes” y “específicas”, al tiempo que define en 14 anexos, los criterios que deben observarse en la publicidad de esta información.</a:t>
            </a:r>
          </a:p>
          <a:p>
            <a:pPr lvl="0"/>
            <a:endParaRPr lang="es-MX" sz="800" b="1" dirty="0"/>
          </a:p>
          <a:p>
            <a:pPr lvl="2"/>
            <a:r>
              <a:rPr lang="es-MX" b="1" dirty="0"/>
              <a:t>Anexo 1: </a:t>
            </a:r>
            <a:r>
              <a:rPr lang="es-MX" dirty="0"/>
              <a:t>artículo 70, Aplica a </a:t>
            </a:r>
            <a:r>
              <a:rPr lang="es-MX" b="1" dirty="0"/>
              <a:t>todos los Sujetos Obligados </a:t>
            </a:r>
            <a:r>
              <a:rPr lang="es-MX" dirty="0"/>
              <a:t>de los ámbitos Federal, Entidades Federativas y municipales;</a:t>
            </a:r>
          </a:p>
          <a:p>
            <a:pPr lvl="2"/>
            <a:endParaRPr lang="es-MX" sz="800" dirty="0"/>
          </a:p>
          <a:p>
            <a:pPr lvl="2"/>
            <a:r>
              <a:rPr lang="es-MX" b="1" dirty="0"/>
              <a:t>Anexo 2</a:t>
            </a:r>
            <a:r>
              <a:rPr lang="es-MX" dirty="0"/>
              <a:t>: artículo 71, </a:t>
            </a:r>
            <a:r>
              <a:rPr lang="es-MX" b="1" dirty="0"/>
              <a:t>Poderes Ejecutivos </a:t>
            </a:r>
            <a:r>
              <a:rPr lang="es-MX" dirty="0"/>
              <a:t>Federal, de las Entidades Federativas y municipales;</a:t>
            </a:r>
          </a:p>
          <a:p>
            <a:pPr lvl="2"/>
            <a:endParaRPr lang="es-MX" sz="800" dirty="0"/>
          </a:p>
          <a:p>
            <a:pPr lvl="2"/>
            <a:r>
              <a:rPr lang="es-MX" b="1" dirty="0"/>
              <a:t>Anexo 3</a:t>
            </a:r>
            <a:r>
              <a:rPr lang="es-MX" dirty="0"/>
              <a:t>: artículo 72, </a:t>
            </a:r>
            <a:r>
              <a:rPr lang="es-MX" b="1" dirty="0"/>
              <a:t>Poderes Legislativos </a:t>
            </a:r>
            <a:r>
              <a:rPr lang="es-MX" dirty="0"/>
              <a:t>Federal, de las Entidades Federativas y la Asamblea Legislativa del Distrito Federal;</a:t>
            </a:r>
            <a:endParaRPr lang="es-MX" sz="1600" dirty="0"/>
          </a:p>
          <a:p>
            <a:pPr lvl="2"/>
            <a:endParaRPr lang="es-MX" sz="800" b="1" dirty="0"/>
          </a:p>
          <a:p>
            <a:pPr lvl="2"/>
            <a:r>
              <a:rPr lang="es-MX" b="1" dirty="0"/>
              <a:t>Anexo 4</a:t>
            </a:r>
            <a:r>
              <a:rPr lang="es-MX" dirty="0"/>
              <a:t>: artículo 73, </a:t>
            </a:r>
            <a:r>
              <a:rPr lang="es-MX" b="1" dirty="0"/>
              <a:t>Poderes Judiciales </a:t>
            </a:r>
            <a:r>
              <a:rPr lang="es-MX" dirty="0"/>
              <a:t>Federal y de las Entidades Federativas;</a:t>
            </a:r>
            <a:endParaRPr lang="es-MX" sz="1600" dirty="0"/>
          </a:p>
          <a:p>
            <a:pPr lvl="2"/>
            <a:endParaRPr lang="es-MX" sz="800" b="1" dirty="0"/>
          </a:p>
          <a:p>
            <a:pPr lvl="2"/>
            <a:r>
              <a:rPr lang="es-MX" b="1" dirty="0"/>
              <a:t>Anexo 5</a:t>
            </a:r>
            <a:r>
              <a:rPr lang="es-MX" dirty="0"/>
              <a:t>: artículo 74, fracción I, </a:t>
            </a:r>
            <a:r>
              <a:rPr lang="es-MX" b="1" dirty="0"/>
              <a:t>Instituto Nacional Electoral y organismos públicos locales electorales</a:t>
            </a:r>
            <a:r>
              <a:rPr lang="es-MX" dirty="0"/>
              <a:t>;</a:t>
            </a:r>
            <a:endParaRPr lang="es-MX" sz="1600" dirty="0"/>
          </a:p>
          <a:p>
            <a:pPr lvl="2"/>
            <a:endParaRPr lang="es-MX" sz="800" b="1" dirty="0"/>
          </a:p>
          <a:p>
            <a:pPr lvl="2"/>
            <a:r>
              <a:rPr lang="es-MX" b="1" dirty="0"/>
              <a:t>Anexo 6</a:t>
            </a:r>
            <a:r>
              <a:rPr lang="es-MX" dirty="0"/>
              <a:t>: artículo 74, fracción II, Organismos de </a:t>
            </a:r>
            <a:r>
              <a:rPr lang="es-MX" b="1" dirty="0"/>
              <a:t>protección de los derechos humanos </a:t>
            </a:r>
            <a:r>
              <a:rPr lang="es-MX" dirty="0"/>
              <a:t>Nacional y de la Entidades Federativas;</a:t>
            </a:r>
            <a:endParaRPr lang="es-MX" sz="16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501830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(4/4)</a:t>
            </a:r>
          </a:p>
        </p:txBody>
      </p:sp>
      <p:sp>
        <p:nvSpPr>
          <p:cNvPr id="8" name="7 Rectángulo"/>
          <p:cNvSpPr/>
          <p:nvPr/>
        </p:nvSpPr>
        <p:spPr>
          <a:xfrm>
            <a:off x="0" y="1437739"/>
            <a:ext cx="9036496" cy="5447645"/>
          </a:xfrm>
          <a:prstGeom prst="rect">
            <a:avLst/>
          </a:prstGeom>
        </p:spPr>
        <p:txBody>
          <a:bodyPr wrap="square">
            <a:spAutoFit/>
          </a:bodyPr>
          <a:lstStyle/>
          <a:p>
            <a:pPr lvl="2"/>
            <a:r>
              <a:rPr lang="es-MX" b="1" dirty="0"/>
              <a:t>Anexo 7</a:t>
            </a:r>
            <a:r>
              <a:rPr lang="es-MX" dirty="0"/>
              <a:t>: artículo 74, fracción III, organismos </a:t>
            </a:r>
            <a:r>
              <a:rPr lang="es-MX" b="1" dirty="0"/>
              <a:t>garantes del derecho de acceso a la información </a:t>
            </a:r>
            <a:r>
              <a:rPr lang="es-MX" dirty="0"/>
              <a:t>y la protección de datos personales;</a:t>
            </a:r>
          </a:p>
          <a:p>
            <a:pPr lvl="2"/>
            <a:endParaRPr lang="es-MX" sz="400" dirty="0"/>
          </a:p>
          <a:p>
            <a:pPr lvl="2"/>
            <a:r>
              <a:rPr lang="es-MX" b="1" dirty="0"/>
              <a:t>Anexo 8</a:t>
            </a:r>
            <a:r>
              <a:rPr lang="es-MX" dirty="0"/>
              <a:t>: artículo 75, Instituciones de </a:t>
            </a:r>
            <a:r>
              <a:rPr lang="es-MX" b="1" dirty="0"/>
              <a:t>educación superior públicas dotadas de autonomía</a:t>
            </a:r>
            <a:r>
              <a:rPr lang="es-MX" dirty="0"/>
              <a:t>;</a:t>
            </a:r>
            <a:endParaRPr lang="es-MX" sz="1600" dirty="0"/>
          </a:p>
          <a:p>
            <a:pPr lvl="2"/>
            <a:endParaRPr lang="es-MX" sz="400" b="1" dirty="0"/>
          </a:p>
          <a:p>
            <a:pPr lvl="2"/>
            <a:r>
              <a:rPr lang="es-MX" b="1" dirty="0"/>
              <a:t>Anexo 9</a:t>
            </a:r>
            <a:r>
              <a:rPr lang="es-MX" dirty="0"/>
              <a:t>: artículo 76, </a:t>
            </a:r>
            <a:r>
              <a:rPr lang="es-MX" b="1" dirty="0"/>
              <a:t>partidos políticos </a:t>
            </a:r>
            <a:r>
              <a:rPr lang="es-MX" dirty="0"/>
              <a:t>nacionales y locales, las </a:t>
            </a:r>
            <a:r>
              <a:rPr lang="es-MX" b="1" dirty="0"/>
              <a:t>agrupaciones políticas </a:t>
            </a:r>
            <a:r>
              <a:rPr lang="es-MX" dirty="0"/>
              <a:t>nacionales y las </a:t>
            </a:r>
            <a:r>
              <a:rPr lang="es-MX" b="1" dirty="0"/>
              <a:t>personas morales </a:t>
            </a:r>
            <a:r>
              <a:rPr lang="es-MX" dirty="0"/>
              <a:t>constituidas en asociación civil creadas por los ciudadanos que pretendan postular su candidatura independiente;</a:t>
            </a:r>
            <a:endParaRPr lang="es-MX" sz="1600" dirty="0"/>
          </a:p>
          <a:p>
            <a:pPr lvl="2"/>
            <a:endParaRPr lang="es-MX" sz="400" b="1" dirty="0"/>
          </a:p>
          <a:p>
            <a:pPr lvl="2"/>
            <a:r>
              <a:rPr lang="es-MX" b="1" dirty="0"/>
              <a:t>Anexo 10</a:t>
            </a:r>
            <a:r>
              <a:rPr lang="es-MX" dirty="0"/>
              <a:t>: artículo 77, </a:t>
            </a:r>
            <a:r>
              <a:rPr lang="es-MX" b="1" dirty="0"/>
              <a:t>fideicomisos, fondos </a:t>
            </a:r>
            <a:r>
              <a:rPr lang="es-MX" dirty="0"/>
              <a:t>públicos;</a:t>
            </a:r>
            <a:endParaRPr lang="es-MX" sz="1600" dirty="0"/>
          </a:p>
          <a:p>
            <a:pPr lvl="2"/>
            <a:endParaRPr lang="es-MX" sz="400" b="1" dirty="0"/>
          </a:p>
          <a:p>
            <a:pPr lvl="2"/>
            <a:r>
              <a:rPr lang="es-MX" b="1" dirty="0"/>
              <a:t>Anexo 11</a:t>
            </a:r>
            <a:r>
              <a:rPr lang="es-MX" dirty="0"/>
              <a:t>: artículo 78, autoridades administrativas y jurisdiccionales en </a:t>
            </a:r>
            <a:r>
              <a:rPr lang="es-MX" b="1" dirty="0"/>
              <a:t>materia laboral</a:t>
            </a:r>
            <a:r>
              <a:rPr lang="es-MX" dirty="0"/>
              <a:t>; y</a:t>
            </a:r>
            <a:endParaRPr lang="es-MX" sz="1600" dirty="0"/>
          </a:p>
          <a:p>
            <a:pPr lvl="2"/>
            <a:endParaRPr lang="es-MX" sz="400" b="1" dirty="0"/>
          </a:p>
          <a:p>
            <a:pPr lvl="2"/>
            <a:r>
              <a:rPr lang="es-MX" b="1" dirty="0"/>
              <a:t>Anexo 12</a:t>
            </a:r>
            <a:r>
              <a:rPr lang="es-MX" dirty="0"/>
              <a:t>, artículo 79, </a:t>
            </a:r>
            <a:r>
              <a:rPr lang="es-MX" b="1" dirty="0"/>
              <a:t>sindicatos </a:t>
            </a:r>
            <a:r>
              <a:rPr lang="es-MX" dirty="0"/>
              <a:t>que reciban y ejerzan recursos públicos;</a:t>
            </a:r>
            <a:endParaRPr lang="es-MX" sz="1600" dirty="0"/>
          </a:p>
          <a:p>
            <a:pPr lvl="2"/>
            <a:endParaRPr lang="es-MX" sz="400" b="1" dirty="0"/>
          </a:p>
          <a:p>
            <a:pPr lvl="2"/>
            <a:r>
              <a:rPr lang="es-MX" b="1" dirty="0"/>
              <a:t>Anexo 13</a:t>
            </a:r>
            <a:r>
              <a:rPr lang="es-MX" dirty="0"/>
              <a:t>, artículo 80, </a:t>
            </a:r>
            <a:r>
              <a:rPr lang="es-MX" b="1" dirty="0"/>
              <a:t>información adicional</a:t>
            </a:r>
            <a:r>
              <a:rPr lang="es-MX" dirty="0"/>
              <a:t>; y,</a:t>
            </a:r>
            <a:endParaRPr lang="es-MX" sz="1600" dirty="0"/>
          </a:p>
          <a:p>
            <a:pPr lvl="2"/>
            <a:endParaRPr lang="es-MX" sz="400" b="1" dirty="0"/>
          </a:p>
          <a:p>
            <a:pPr lvl="2"/>
            <a:r>
              <a:rPr lang="es-MX" b="1" dirty="0"/>
              <a:t>Anexo 14</a:t>
            </a:r>
            <a:r>
              <a:rPr lang="es-MX" dirty="0"/>
              <a:t>, artículos 81 y 82, personas </a:t>
            </a:r>
            <a:r>
              <a:rPr lang="es-MX" b="1" dirty="0"/>
              <a:t>físicas y morales </a:t>
            </a:r>
            <a:r>
              <a:rPr lang="es-MX" dirty="0"/>
              <a:t>que reciban y/o ejerzan recursos públicos.</a:t>
            </a:r>
            <a:endParaRPr lang="es-MX" sz="1600" dirty="0"/>
          </a:p>
          <a:p>
            <a:pPr marL="800100" lvl="1" indent="-342900" algn="just">
              <a:buFont typeface="Arial" panose="020B0604020202020204" pitchFamily="34" charset="0"/>
              <a:buChar char="•"/>
            </a:pPr>
            <a:endParaRPr lang="es-MX" sz="800" dirty="0"/>
          </a:p>
          <a:p>
            <a:pPr marL="800100" lvl="1" indent="-342900" algn="just">
              <a:buFont typeface="Arial" panose="020B0604020202020204" pitchFamily="34" charset="0"/>
              <a:buChar char="•"/>
            </a:pPr>
            <a:r>
              <a:rPr lang="es-MX" sz="2000" b="1" dirty="0"/>
              <a:t>Transitorios</a:t>
            </a:r>
          </a:p>
          <a:p>
            <a:pPr marL="804863" lvl="1" algn="just"/>
            <a:r>
              <a:rPr lang="es-MX" sz="2000" dirty="0"/>
              <a:t>En ocho artículos se plantean las particularidades que son necesarias para la implementación de los Lineamientos.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535970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708920"/>
            <a:ext cx="7574505" cy="576064"/>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1518787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Disposiciones generales</a:t>
            </a:r>
          </a:p>
        </p:txBody>
      </p:sp>
      <p:sp>
        <p:nvSpPr>
          <p:cNvPr id="8" name="7 Rectángulo"/>
          <p:cNvSpPr/>
          <p:nvPr/>
        </p:nvSpPr>
        <p:spPr>
          <a:xfrm>
            <a:off x="179512" y="1556792"/>
            <a:ext cx="5184576" cy="4893968"/>
          </a:xfrm>
          <a:prstGeom prst="rect">
            <a:avLst/>
          </a:prstGeom>
        </p:spPr>
        <p:txBody>
          <a:bodyPr wrap="square">
            <a:spAutoFit/>
          </a:bodyPr>
          <a:lstStyle/>
          <a:p>
            <a:pPr marL="355600" marR="30480" indent="-260350" algn="just">
              <a:lnSpc>
                <a:spcPct val="115000"/>
              </a:lnSpc>
              <a:spcAft>
                <a:spcPts val="1500"/>
              </a:spcAft>
              <a:buFont typeface="Arial" panose="020B0604020202020204" pitchFamily="34" charset="0"/>
              <a:buChar char="•"/>
            </a:pPr>
            <a:r>
              <a:rPr lang="es-ES_tradnl" sz="2000" b="1" dirty="0">
                <a:latin typeface="Arial"/>
                <a:ea typeface="Calibri"/>
                <a:cs typeface="Times New Roman"/>
              </a:rPr>
              <a:t>Observancia obligatoria </a:t>
            </a:r>
            <a:r>
              <a:rPr lang="es-ES_tradnl" sz="2000" dirty="0">
                <a:latin typeface="Arial"/>
                <a:ea typeface="Calibri"/>
                <a:cs typeface="Times New Roman"/>
              </a:rPr>
              <a:t>para los </a:t>
            </a:r>
            <a:r>
              <a:rPr lang="es-ES_tradnl" sz="2000" b="1" dirty="0">
                <a:latin typeface="Arial"/>
                <a:ea typeface="Calibri"/>
                <a:cs typeface="Times New Roman"/>
              </a:rPr>
              <a:t>sujetos obligados </a:t>
            </a:r>
            <a:r>
              <a:rPr lang="es-ES_tradnl" sz="2000" dirty="0">
                <a:latin typeface="Arial"/>
                <a:ea typeface="Calibri"/>
                <a:cs typeface="Times New Roman"/>
              </a:rPr>
              <a:t>en sus diferentes ámbitos (federal, estatal y municipal)</a:t>
            </a:r>
          </a:p>
          <a:p>
            <a:pPr marL="355600" marR="30480" indent="-260350" algn="just">
              <a:lnSpc>
                <a:spcPct val="115000"/>
              </a:lnSpc>
              <a:spcAft>
                <a:spcPts val="1500"/>
              </a:spcAft>
              <a:buFont typeface="Arial" panose="020B0604020202020204" pitchFamily="34" charset="0"/>
              <a:buChar char="•"/>
            </a:pPr>
            <a:r>
              <a:rPr lang="es-ES_tradnl" sz="2000" b="1" dirty="0">
                <a:latin typeface="Arial"/>
                <a:ea typeface="Calibri"/>
                <a:cs typeface="Times New Roman"/>
              </a:rPr>
              <a:t>Define los </a:t>
            </a:r>
            <a:r>
              <a:rPr lang="es-MX" sz="2000" b="1" dirty="0">
                <a:latin typeface="Arial"/>
                <a:ea typeface="Calibri"/>
                <a:cs typeface="Times New Roman"/>
              </a:rPr>
              <a:t>formatos </a:t>
            </a:r>
            <a:r>
              <a:rPr lang="es-MX" sz="2000" dirty="0">
                <a:latin typeface="Arial"/>
                <a:ea typeface="Calibri"/>
                <a:cs typeface="Times New Roman"/>
              </a:rPr>
              <a:t>para capturar la información del Título Quinto de la </a:t>
            </a:r>
            <a:r>
              <a:rPr lang="es-MX" sz="2000" dirty="0" err="1">
                <a:latin typeface="Arial"/>
                <a:ea typeface="Calibri"/>
                <a:cs typeface="Times New Roman"/>
              </a:rPr>
              <a:t>LGTAIP</a:t>
            </a:r>
            <a:endParaRPr lang="es-MX" sz="2000" b="1" dirty="0">
              <a:latin typeface="Arial"/>
              <a:ea typeface="Calibri"/>
              <a:cs typeface="Times New Roman"/>
            </a:endParaRPr>
          </a:p>
          <a:p>
            <a:pPr marL="355600" marR="30480" indent="-260350" algn="just">
              <a:lnSpc>
                <a:spcPct val="115000"/>
              </a:lnSpc>
              <a:spcAft>
                <a:spcPts val="1500"/>
              </a:spcAft>
              <a:buFont typeface="Arial" panose="020B0604020202020204" pitchFamily="34" charset="0"/>
              <a:buChar char="•"/>
            </a:pPr>
            <a:r>
              <a:rPr lang="es-MX" sz="2000" dirty="0">
                <a:latin typeface="Arial"/>
                <a:ea typeface="Calibri"/>
                <a:cs typeface="Times New Roman"/>
              </a:rPr>
              <a:t>Brindan especificaciones para la </a:t>
            </a:r>
            <a:r>
              <a:rPr lang="es-MX" sz="2000" b="1" dirty="0">
                <a:latin typeface="Arial"/>
                <a:ea typeface="Calibri"/>
                <a:cs typeface="Times New Roman"/>
              </a:rPr>
              <a:t>homologación en la presentación y publicación de la información</a:t>
            </a:r>
          </a:p>
          <a:p>
            <a:pPr marL="355600" marR="30480" indent="-260350" algn="just">
              <a:lnSpc>
                <a:spcPct val="115000"/>
              </a:lnSpc>
              <a:spcAft>
                <a:spcPts val="1500"/>
              </a:spcAft>
              <a:buFont typeface="Arial" panose="020B0604020202020204" pitchFamily="34" charset="0"/>
              <a:buChar char="•"/>
            </a:pPr>
            <a:r>
              <a:rPr lang="es-MX" sz="2000" b="1" dirty="0">
                <a:latin typeface="Arial"/>
                <a:ea typeface="Calibri"/>
                <a:cs typeface="Times New Roman"/>
              </a:rPr>
              <a:t>Detallan los criterios de contenido como de forma </a:t>
            </a:r>
            <a:r>
              <a:rPr lang="es-MX" sz="2000" dirty="0">
                <a:latin typeface="Arial"/>
                <a:ea typeface="Calibri"/>
                <a:cs typeface="Times New Roman"/>
              </a:rPr>
              <a:t>para subir la información en la </a:t>
            </a:r>
            <a:r>
              <a:rPr lang="es-MX" sz="2000" dirty="0" err="1">
                <a:latin typeface="Arial"/>
                <a:ea typeface="Calibri"/>
                <a:cs typeface="Times New Roman"/>
              </a:rPr>
              <a:t>PNT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54945"/>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754881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Políticas de difusión </a:t>
            </a:r>
          </a:p>
        </p:txBody>
      </p:sp>
      <p:sp>
        <p:nvSpPr>
          <p:cNvPr id="8" name="7 Rectángulo"/>
          <p:cNvSpPr/>
          <p:nvPr/>
        </p:nvSpPr>
        <p:spPr>
          <a:xfrm>
            <a:off x="464168" y="1772816"/>
            <a:ext cx="4467872" cy="4447371"/>
          </a:xfrm>
          <a:prstGeom prst="rect">
            <a:avLst/>
          </a:prstGeom>
        </p:spPr>
        <p:txBody>
          <a:bodyPr wrap="square">
            <a:spAutoFit/>
          </a:bodyPr>
          <a:lstStyle/>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Hipervínculo a sección “Transparencia” en </a:t>
            </a:r>
            <a:r>
              <a:rPr lang="es-MX" sz="2000" b="1" dirty="0">
                <a:latin typeface="Arial"/>
                <a:ea typeface="Calibri"/>
                <a:cs typeface="Times New Roman"/>
              </a:rPr>
              <a:t>la página de inicio del portal institucional</a:t>
            </a:r>
            <a:endParaRPr lang="es-MX" sz="2000" dirty="0">
              <a:latin typeface="Arial"/>
              <a:ea typeface="Calibri"/>
              <a:cs typeface="Times New Roman"/>
            </a:endParaRPr>
          </a:p>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Contar con un buscador (</a:t>
            </a:r>
            <a:r>
              <a:rPr lang="es-MX" sz="2000" b="1" dirty="0">
                <a:latin typeface="Arial"/>
                <a:ea typeface="Calibri"/>
                <a:cs typeface="Times New Roman"/>
              </a:rPr>
              <a:t>motor de búsqueda</a:t>
            </a:r>
            <a:r>
              <a:rPr lang="es-MX" sz="2000" dirty="0">
                <a:latin typeface="Arial"/>
                <a:ea typeface="Calibri"/>
                <a:cs typeface="Times New Roman"/>
              </a:rPr>
              <a:t>) en su sección de “Transparencia”</a:t>
            </a:r>
          </a:p>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Facilitar la consulta de la información </a:t>
            </a:r>
            <a:r>
              <a:rPr lang="es-MX" sz="2000" b="1" dirty="0">
                <a:latin typeface="Arial"/>
                <a:ea typeface="Calibri"/>
                <a:cs typeface="Times New Roman"/>
              </a:rPr>
              <a:t>a las personas que no tienen acceso a Internet</a:t>
            </a:r>
            <a:r>
              <a:rPr lang="es-MX" sz="2000" dirty="0">
                <a:latin typeface="Arial"/>
                <a:ea typeface="Calibri"/>
                <a:cs typeface="Times New Roman"/>
              </a:rPr>
              <a:t>  mediante </a:t>
            </a:r>
            <a:r>
              <a:rPr lang="es-MX" sz="2000" b="1" dirty="0">
                <a:latin typeface="Arial"/>
                <a:ea typeface="Calibri"/>
                <a:cs typeface="Times New Roman"/>
              </a:rPr>
              <a:t>equipos de cómputo </a:t>
            </a:r>
            <a:r>
              <a:rPr lang="es-MX" sz="2000" dirty="0">
                <a:latin typeface="Arial"/>
                <a:ea typeface="Calibri"/>
                <a:cs typeface="Times New Roman"/>
              </a:rPr>
              <a:t>para uso de los particulares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343781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Principios de accesibilidad</a:t>
            </a:r>
          </a:p>
        </p:txBody>
      </p:sp>
      <p:sp>
        <p:nvSpPr>
          <p:cNvPr id="8" name="7 Rectángulo"/>
          <p:cNvSpPr/>
          <p:nvPr/>
        </p:nvSpPr>
        <p:spPr>
          <a:xfrm>
            <a:off x="179512" y="1340768"/>
            <a:ext cx="5271267" cy="5129738"/>
          </a:xfrm>
          <a:prstGeom prst="rect">
            <a:avLst/>
          </a:prstGeom>
        </p:spPr>
        <p:txBody>
          <a:bodyPr wrap="square">
            <a:spAutoFit/>
          </a:bodyPr>
          <a:lstStyle/>
          <a:p>
            <a:pPr marL="285750" indent="-285750" algn="just">
              <a:lnSpc>
                <a:spcPct val="115000"/>
              </a:lnSpc>
              <a:spcAft>
                <a:spcPts val="1200"/>
              </a:spcAft>
              <a:buSzPts val="1100"/>
              <a:buFont typeface="Wingdings" panose="05000000000000000000" pitchFamily="2" charset="2"/>
              <a:buChar char="§"/>
            </a:pPr>
            <a:r>
              <a:rPr lang="es-MX" b="1" dirty="0">
                <a:latin typeface="Arial"/>
                <a:ea typeface="Calibri"/>
                <a:cs typeface="Times New Roman"/>
              </a:rPr>
              <a:t>Información con perspectiva de género </a:t>
            </a:r>
            <a:r>
              <a:rPr lang="es-MX" dirty="0">
                <a:latin typeface="Arial"/>
                <a:ea typeface="Calibri"/>
                <a:cs typeface="Times New Roman"/>
              </a:rPr>
              <a:t>y que evite cualquier tipo de discriminación.</a:t>
            </a: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Requiere </a:t>
            </a:r>
            <a:r>
              <a:rPr lang="es-MX" b="1" dirty="0">
                <a:latin typeface="Arial"/>
                <a:ea typeface="Calibri"/>
                <a:cs typeface="Times New Roman"/>
              </a:rPr>
              <a:t>medidas para facilitar el acceso a la información con alguna discapacidad</a:t>
            </a:r>
            <a:r>
              <a:rPr lang="es-MX" dirty="0">
                <a:latin typeface="Arial"/>
                <a:ea typeface="Calibri"/>
                <a:cs typeface="Times New Roman"/>
              </a:rPr>
              <a:t>.</a:t>
            </a: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Publicar la </a:t>
            </a:r>
            <a:r>
              <a:rPr lang="es-MX" b="1" dirty="0">
                <a:latin typeface="Arial"/>
                <a:ea typeface="Calibri"/>
                <a:cs typeface="Times New Roman"/>
              </a:rPr>
              <a:t>información de mayor interés para las comunidades indígenas en su lengua</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Uso de </a:t>
            </a:r>
            <a:r>
              <a:rPr lang="es-MX" b="1" dirty="0">
                <a:latin typeface="Arial"/>
                <a:ea typeface="Calibri"/>
                <a:cs typeface="Times New Roman"/>
              </a:rPr>
              <a:t>medios alternativos</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Uso de </a:t>
            </a:r>
            <a:r>
              <a:rPr lang="es-MX" b="1" dirty="0">
                <a:latin typeface="Arial"/>
                <a:ea typeface="Calibri"/>
                <a:cs typeface="Times New Roman"/>
              </a:rPr>
              <a:t>datos abiertos</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La </a:t>
            </a:r>
            <a:r>
              <a:rPr lang="es-MX" b="1" dirty="0">
                <a:latin typeface="Arial"/>
                <a:ea typeface="Calibri"/>
                <a:cs typeface="Times New Roman"/>
              </a:rPr>
              <a:t>información pública no es propaganda gubernamental</a:t>
            </a:r>
            <a:r>
              <a:rPr lang="es-MX" dirty="0">
                <a:latin typeface="Arial"/>
                <a:ea typeface="Calibri"/>
                <a:cs typeface="Times New Roman"/>
              </a:rPr>
              <a:t>.</a:t>
            </a:r>
            <a:endParaRPr lang="es-MX" b="1"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b="1" dirty="0">
                <a:latin typeface="Arial"/>
                <a:ea typeface="Calibri"/>
                <a:cs typeface="Times New Roman"/>
              </a:rPr>
              <a:t>Proteger los datos personales </a:t>
            </a:r>
            <a:r>
              <a:rPr lang="es-MX" dirty="0">
                <a:latin typeface="Arial"/>
                <a:ea typeface="Calibri"/>
                <a:cs typeface="Times New Roman"/>
              </a:rPr>
              <a:t>de acceso restringido y confidenciales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96873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Uso de los formatos</a:t>
            </a:r>
          </a:p>
        </p:txBody>
      </p:sp>
      <p:sp>
        <p:nvSpPr>
          <p:cNvPr id="8" name="7 Rectángulo"/>
          <p:cNvSpPr/>
          <p:nvPr/>
        </p:nvSpPr>
        <p:spPr>
          <a:xfrm>
            <a:off x="323528" y="2258954"/>
            <a:ext cx="4752528" cy="2651047"/>
          </a:xfrm>
          <a:prstGeom prst="rect">
            <a:avLst/>
          </a:prstGeom>
        </p:spPr>
        <p:txBody>
          <a:bodyPr wrap="square">
            <a:spAutoFit/>
          </a:bodyPr>
          <a:lstStyle/>
          <a:p>
            <a:pPr marL="355600" marR="30480" indent="-260350" algn="just">
              <a:lnSpc>
                <a:spcPct val="120000"/>
              </a:lnSpc>
              <a:spcAft>
                <a:spcPts val="1200"/>
              </a:spcAft>
              <a:buFont typeface="Arial" panose="020B0604020202020204" pitchFamily="34" charset="0"/>
              <a:buChar char="•"/>
            </a:pPr>
            <a:r>
              <a:rPr lang="es-MX" sz="2000" dirty="0">
                <a:latin typeface="Arial"/>
                <a:ea typeface="Calibri"/>
              </a:rPr>
              <a:t>Los sujetos obligados </a:t>
            </a:r>
            <a:r>
              <a:rPr lang="es-MX" sz="2000" b="1" dirty="0">
                <a:latin typeface="Arial"/>
                <a:ea typeface="Calibri"/>
              </a:rPr>
              <a:t>usarán los formatos especificados en cada rubro de información</a:t>
            </a:r>
            <a:r>
              <a:rPr lang="es-MX" sz="2000" dirty="0">
                <a:latin typeface="Arial"/>
                <a:ea typeface="Calibri"/>
              </a:rPr>
              <a:t> incluidos en los </a:t>
            </a:r>
            <a:r>
              <a:rPr lang="es-MX" sz="2000" i="1" dirty="0">
                <a:latin typeface="Arial"/>
                <a:ea typeface="Calibri"/>
              </a:rPr>
              <a:t>Lineamientos Técnicos Generales</a:t>
            </a:r>
            <a:r>
              <a:rPr lang="es-MX" sz="2000" dirty="0">
                <a:latin typeface="Arial"/>
                <a:ea typeface="Calibri"/>
              </a:rPr>
              <a:t>, para  </a:t>
            </a:r>
            <a:r>
              <a:rPr lang="es-MX" sz="2000" u="sng" dirty="0">
                <a:latin typeface="Arial"/>
                <a:ea typeface="Calibri"/>
              </a:rPr>
              <a:t>asegurar que su organización, presentación y publicación sea homogénea</a:t>
            </a:r>
            <a:endParaRPr lang="es-MX" u="sng"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2194096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Aplicabilidad de la información</a:t>
            </a:r>
          </a:p>
        </p:txBody>
      </p:sp>
      <p:sp>
        <p:nvSpPr>
          <p:cNvPr id="8" name="7 Rectángulo"/>
          <p:cNvSpPr/>
          <p:nvPr/>
        </p:nvSpPr>
        <p:spPr>
          <a:xfrm>
            <a:off x="392678" y="1556792"/>
            <a:ext cx="4683378" cy="4570482"/>
          </a:xfrm>
          <a:prstGeom prst="rect">
            <a:avLst/>
          </a:prstGeom>
        </p:spPr>
        <p:txBody>
          <a:bodyPr wrap="square">
            <a:spAutoFit/>
          </a:bodyPr>
          <a:lstStyle/>
          <a:p>
            <a:pPr marL="342900" lvl="0" indent="-342900" algn="just">
              <a:lnSpc>
                <a:spcPct val="115000"/>
              </a:lnSpc>
              <a:spcAft>
                <a:spcPts val="1800"/>
              </a:spcAft>
              <a:buSzPct val="100000"/>
              <a:buFont typeface="Arial" panose="020B0604020202020204" pitchFamily="34" charset="0"/>
              <a:buChar char="•"/>
            </a:pPr>
            <a:r>
              <a:rPr lang="es-MX" sz="2000" b="1" i="1" dirty="0">
                <a:latin typeface="Arial"/>
                <a:ea typeface="Calibri"/>
                <a:cs typeface="Times New Roman"/>
              </a:rPr>
              <a:t>Tabla de aplicabilidad </a:t>
            </a:r>
            <a:r>
              <a:rPr lang="es-MX" sz="2000" i="1" dirty="0">
                <a:latin typeface="Arial"/>
                <a:ea typeface="Calibri"/>
                <a:cs typeface="Times New Roman"/>
              </a:rPr>
              <a:t>de las Obligaciones de Transparencia Comunes</a:t>
            </a:r>
            <a:r>
              <a:rPr lang="es-MX" sz="2000" dirty="0">
                <a:latin typeface="Arial"/>
                <a:ea typeface="Calibri"/>
                <a:cs typeface="Times New Roman"/>
              </a:rPr>
              <a:t> </a:t>
            </a:r>
            <a:r>
              <a:rPr lang="es-MX" sz="2000" b="1" dirty="0">
                <a:latin typeface="Arial"/>
                <a:ea typeface="Calibri"/>
                <a:cs typeface="Times New Roman"/>
              </a:rPr>
              <a:t>define con claridad las obligaciones comunes y específicas que deben ser atendidas</a:t>
            </a:r>
            <a:r>
              <a:rPr lang="es-MX" sz="2000" dirty="0">
                <a:latin typeface="Arial"/>
                <a:ea typeface="Calibri"/>
                <a:cs typeface="Times New Roman"/>
              </a:rPr>
              <a:t> por los sujetos obligados.</a:t>
            </a:r>
            <a:endParaRPr lang="es-MX" sz="2000" b="1" dirty="0">
              <a:latin typeface="Arial"/>
              <a:ea typeface="Calibri"/>
              <a:cs typeface="Times New Roman"/>
            </a:endParaRPr>
          </a:p>
          <a:p>
            <a:pPr marL="342900" lvl="0" indent="-342900" algn="just">
              <a:lnSpc>
                <a:spcPct val="115000"/>
              </a:lnSpc>
              <a:spcAft>
                <a:spcPts val="1800"/>
              </a:spcAft>
              <a:buSzPct val="100000"/>
              <a:buFont typeface="Arial" panose="020B0604020202020204" pitchFamily="34" charset="0"/>
              <a:buChar char="•"/>
            </a:pPr>
            <a:r>
              <a:rPr lang="es-MX" sz="2000" b="1" dirty="0">
                <a:latin typeface="Arial"/>
                <a:ea typeface="Calibri"/>
                <a:cs typeface="Times New Roman"/>
              </a:rPr>
              <a:t>Los rubros que no resulten aplicables</a:t>
            </a:r>
            <a:r>
              <a:rPr lang="es-MX" sz="2000" dirty="0">
                <a:latin typeface="Arial"/>
                <a:ea typeface="Calibri"/>
                <a:cs typeface="Times New Roman"/>
              </a:rPr>
              <a:t>, por la naturaleza jurídica de los sujetos obligados</a:t>
            </a:r>
            <a:r>
              <a:rPr lang="es-MX" sz="2000" b="1" dirty="0">
                <a:latin typeface="Arial"/>
                <a:ea typeface="Calibri"/>
                <a:cs typeface="Times New Roman"/>
              </a:rPr>
              <a:t>, deberán ser notificados a los órganos garantes, con la justificación y motivación correspondientes</a:t>
            </a:r>
            <a:r>
              <a:rPr lang="es-MX" sz="2000" dirty="0">
                <a:latin typeface="Arial"/>
                <a:ea typeface="Calibri"/>
                <a:cs typeface="Times New Roman"/>
              </a:rPr>
              <a:t>.</a:t>
            </a:r>
            <a:endParaRPr lang="es-MX" sz="2000"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722643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Actualización de la  información</a:t>
            </a:r>
          </a:p>
        </p:txBody>
      </p:sp>
      <p:sp>
        <p:nvSpPr>
          <p:cNvPr id="8" name="7 Rectángulo"/>
          <p:cNvSpPr/>
          <p:nvPr/>
        </p:nvSpPr>
        <p:spPr>
          <a:xfrm>
            <a:off x="289946" y="1412776"/>
            <a:ext cx="5290166" cy="5157822"/>
          </a:xfrm>
          <a:prstGeom prst="rect">
            <a:avLst/>
          </a:prstGeom>
        </p:spPr>
        <p:txBody>
          <a:bodyPr wrap="square">
            <a:spAutoFit/>
          </a:bodyPr>
          <a:lstStyle/>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Actualizar la información </a:t>
            </a:r>
            <a:r>
              <a:rPr lang="es-MX" b="1" dirty="0">
                <a:latin typeface="Arial"/>
                <a:ea typeface="Calibri"/>
                <a:cs typeface="Times New Roman"/>
              </a:rPr>
              <a:t>por lo menos cada tres meses, </a:t>
            </a:r>
            <a:r>
              <a:rPr lang="es-MX" dirty="0">
                <a:latin typeface="Arial"/>
                <a:ea typeface="Calibri"/>
                <a:cs typeface="Times New Roman"/>
              </a:rPr>
              <a:t>salvo que en la Ley General, en estos </a:t>
            </a:r>
            <a:r>
              <a:rPr lang="es-MX" i="1" dirty="0">
                <a:latin typeface="Arial"/>
                <a:ea typeface="Calibri"/>
                <a:cs typeface="Times New Roman"/>
              </a:rPr>
              <a:t>Lineamientos Técnicos Generales </a:t>
            </a:r>
            <a:r>
              <a:rPr lang="es-MX" dirty="0">
                <a:latin typeface="Arial"/>
                <a:ea typeface="Calibri"/>
                <a:cs typeface="Times New Roman"/>
              </a:rPr>
              <a:t>o en alguna otra normatividad se establezca un plazo diverso.</a:t>
            </a:r>
          </a:p>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Se </a:t>
            </a:r>
            <a:r>
              <a:rPr lang="es-MX" b="1" dirty="0">
                <a:latin typeface="Arial"/>
                <a:ea typeface="Calibri"/>
                <a:cs typeface="Times New Roman"/>
              </a:rPr>
              <a:t>publicará la información actualizada dentro de los treinta días naturales siguientes al cierre del período </a:t>
            </a:r>
            <a:r>
              <a:rPr lang="es-MX" dirty="0">
                <a:latin typeface="Arial"/>
                <a:ea typeface="Calibri"/>
                <a:cs typeface="Times New Roman"/>
              </a:rPr>
              <a:t>que corresponda.</a:t>
            </a:r>
          </a:p>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Los periodos de actualización y el plazo mínimo en que deberá permanecer disponible estarán especificados en las </a:t>
            </a:r>
            <a:r>
              <a:rPr lang="es-MX" b="1" i="1" dirty="0">
                <a:latin typeface="Arial"/>
                <a:ea typeface="Calibri"/>
                <a:cs typeface="Times New Roman"/>
              </a:rPr>
              <a:t>Tablas de actualización y de conservación de la información pública derivada de las obligaciones de transparencia</a:t>
            </a:r>
            <a:r>
              <a:rPr lang="es-MX" i="1" dirty="0">
                <a:latin typeface="Arial"/>
                <a:ea typeface="Calibri"/>
                <a:cs typeface="Times New Roman"/>
              </a:rPr>
              <a: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2279769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Actualización de la  información</a:t>
            </a:r>
          </a:p>
        </p:txBody>
      </p:sp>
      <p:sp>
        <p:nvSpPr>
          <p:cNvPr id="8" name="7 Rectángulo"/>
          <p:cNvSpPr/>
          <p:nvPr/>
        </p:nvSpPr>
        <p:spPr>
          <a:xfrm>
            <a:off x="179513" y="2060848"/>
            <a:ext cx="4896544" cy="3059940"/>
          </a:xfrm>
          <a:prstGeom prst="rect">
            <a:avLst/>
          </a:prstGeom>
        </p:spPr>
        <p:txBody>
          <a:bodyPr wrap="square">
            <a:spAutoFit/>
          </a:bodyPr>
          <a:lstStyle/>
          <a:p>
            <a:pPr marL="285750" lvl="0" indent="-285750" algn="just">
              <a:lnSpc>
                <a:spcPct val="120000"/>
              </a:lnSpc>
              <a:spcAft>
                <a:spcPts val="0"/>
              </a:spcAft>
              <a:buSzPct val="100000"/>
              <a:buFont typeface="Wingdings" panose="05000000000000000000" pitchFamily="2" charset="2"/>
              <a:buChar char="§"/>
            </a:pPr>
            <a:r>
              <a:rPr lang="es-MX" dirty="0">
                <a:latin typeface="Arial"/>
                <a:ea typeface="Calibri"/>
                <a:cs typeface="Times New Roman"/>
              </a:rPr>
              <a:t>En cada rubro de información se </a:t>
            </a:r>
            <a:r>
              <a:rPr lang="es-MX" b="1" dirty="0">
                <a:latin typeface="Arial"/>
                <a:ea typeface="Calibri"/>
                <a:cs typeface="Times New Roman"/>
              </a:rPr>
              <a:t>especificará la fecha de validación</a:t>
            </a:r>
            <a:r>
              <a:rPr lang="es-MX" dirty="0">
                <a:latin typeface="Arial"/>
                <a:ea typeface="Calibri"/>
                <a:cs typeface="Times New Roman"/>
              </a:rPr>
              <a:t>, que indica el día, mes y año en que el sujeto obligado verificó y confirmó que la información publicada en su página de Internet y en la Plataforma Nacional es vigente y es la más actual. Esta fecha podrá ser igual o más reciente que la de actualización.  </a:t>
            </a:r>
            <a:endParaRPr lang="es-MX" sz="1600"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628799"/>
            <a:ext cx="3888432" cy="4608513"/>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684738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Reglas de excepción</a:t>
            </a:r>
          </a:p>
        </p:txBody>
      </p:sp>
      <p:sp>
        <p:nvSpPr>
          <p:cNvPr id="8" name="7 Rectángulo"/>
          <p:cNvSpPr/>
          <p:nvPr/>
        </p:nvSpPr>
        <p:spPr>
          <a:xfrm>
            <a:off x="49153" y="1094568"/>
            <a:ext cx="6035015" cy="5630259"/>
          </a:xfrm>
          <a:prstGeom prst="rect">
            <a:avLst/>
          </a:prstGeom>
        </p:spPr>
        <p:txBody>
          <a:bodyPr wrap="square">
            <a:spAutoFit/>
          </a:bodyPr>
          <a:lstStyle/>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En caso de que </a:t>
            </a:r>
            <a:r>
              <a:rPr lang="es-MX" b="1" dirty="0">
                <a:latin typeface="Arial"/>
                <a:ea typeface="Calibri"/>
                <a:cs typeface="Times New Roman"/>
              </a:rPr>
              <a:t>no se haya generado información en algún periodo</a:t>
            </a:r>
            <a:r>
              <a:rPr lang="es-MX" dirty="0">
                <a:latin typeface="Arial"/>
                <a:ea typeface="Calibri"/>
                <a:cs typeface="Times New Roman"/>
              </a:rPr>
              <a:t>, se deberá incluir una leyenda breve, clara, motivada y fundamentada.</a:t>
            </a:r>
          </a:p>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Cuando </a:t>
            </a:r>
            <a:r>
              <a:rPr lang="es-MX" b="1" dirty="0">
                <a:latin typeface="Arial"/>
                <a:ea typeface="Calibri"/>
                <a:cs typeface="Times New Roman"/>
              </a:rPr>
              <a:t>no se haya generado nunca una información </a:t>
            </a:r>
            <a:r>
              <a:rPr lang="es-MX" dirty="0">
                <a:latin typeface="Arial"/>
                <a:ea typeface="Calibri"/>
                <a:cs typeface="Times New Roman"/>
              </a:rPr>
              <a:t>que sea de su competencia, podrá difundir temporalmente, durante un año, </a:t>
            </a:r>
            <a:r>
              <a:rPr lang="es-MX" b="1" dirty="0">
                <a:latin typeface="Arial"/>
                <a:ea typeface="Calibri"/>
                <a:cs typeface="Times New Roman"/>
              </a:rPr>
              <a:t>la información que considere equivalente</a:t>
            </a:r>
            <a:r>
              <a:rPr lang="es-MX" dirty="0">
                <a:latin typeface="Arial"/>
                <a:ea typeface="Calibri"/>
                <a:cs typeface="Times New Roman"/>
              </a:rPr>
              <a:t>, explicando con una leyenda por qué se considera equiparable y deberá generar y publicar la información de su competencia una vez terminado el periodo.</a:t>
            </a:r>
          </a:p>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Cuando </a:t>
            </a:r>
            <a:r>
              <a:rPr lang="es-MX" b="1" dirty="0">
                <a:latin typeface="Arial"/>
                <a:ea typeface="Calibri"/>
                <a:cs typeface="Times New Roman"/>
              </a:rPr>
              <a:t>no se haya generado nunca una información que por normatividad sea de su competencia y que no exista información </a:t>
            </a:r>
            <a:r>
              <a:rPr lang="es-MX" dirty="0">
                <a:latin typeface="Arial"/>
                <a:ea typeface="Calibri"/>
                <a:cs typeface="Times New Roman"/>
              </a:rPr>
              <a:t>equivalente, por medio de una leyenda explicará que la información se generará y publicará en un periodo máximo de dos años. </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44624"/>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8598" y="1726835"/>
            <a:ext cx="2756224" cy="3574373"/>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533128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Distribución de competencias</a:t>
            </a:r>
          </a:p>
        </p:txBody>
      </p:sp>
      <p:sp>
        <p:nvSpPr>
          <p:cNvPr id="8" name="7 Rectángulo"/>
          <p:cNvSpPr/>
          <p:nvPr/>
        </p:nvSpPr>
        <p:spPr>
          <a:xfrm>
            <a:off x="0" y="1124744"/>
            <a:ext cx="5436096" cy="5472267"/>
          </a:xfrm>
          <a:prstGeom prst="rect">
            <a:avLst/>
          </a:prstGeom>
        </p:spPr>
        <p:txBody>
          <a:bodyPr wrap="square">
            <a:spAutoFit/>
          </a:bodyPr>
          <a:lstStyle/>
          <a:p>
            <a:pPr marL="342900" lvl="0" indent="-342900" algn="just">
              <a:lnSpc>
                <a:spcPct val="115000"/>
              </a:lnSpc>
              <a:spcAft>
                <a:spcPts val="0"/>
              </a:spcAft>
              <a:buSzPts val="1100"/>
              <a:buFont typeface="Wingdings" panose="05000000000000000000" pitchFamily="2" charset="2"/>
              <a:buChar char="§"/>
            </a:pPr>
            <a:r>
              <a:rPr lang="es-MX" dirty="0">
                <a:latin typeface="Arial"/>
                <a:ea typeface="Calibri"/>
                <a:cs typeface="Times New Roman"/>
              </a:rPr>
              <a:t>La </a:t>
            </a:r>
            <a:r>
              <a:rPr lang="es-MX" b="1" dirty="0">
                <a:latin typeface="Arial"/>
                <a:ea typeface="Calibri"/>
                <a:cs typeface="Times New Roman"/>
              </a:rPr>
              <a:t>Unidad de Transparencia tendrá la responsabilidad de recabar y revisar </a:t>
            </a:r>
            <a:r>
              <a:rPr lang="es-MX" dirty="0">
                <a:latin typeface="Arial"/>
                <a:ea typeface="Calibri"/>
                <a:cs typeface="Times New Roman"/>
              </a:rPr>
              <a:t>la información</a:t>
            </a:r>
            <a:r>
              <a:rPr lang="es-MX" sz="1600" dirty="0">
                <a:ea typeface="Calibri"/>
                <a:cs typeface="Times New Roman"/>
              </a:rPr>
              <a:t> </a:t>
            </a:r>
            <a:r>
              <a:rPr lang="es-MX" dirty="0">
                <a:latin typeface="Arial"/>
                <a:ea typeface="Calibri"/>
                <a:cs typeface="Times New Roman"/>
              </a:rPr>
              <a:t>que se publique corresponda en los tiempos y periodos establecidos en estos </a:t>
            </a:r>
            <a:r>
              <a:rPr lang="es-MX" i="1" dirty="0">
                <a:latin typeface="Arial"/>
                <a:ea typeface="Calibri"/>
                <a:cs typeface="Times New Roman"/>
              </a:rPr>
              <a:t>Lineamientos Técnicos</a:t>
            </a:r>
            <a:r>
              <a:rPr lang="es-MX" dirty="0">
                <a:latin typeface="Arial"/>
                <a:ea typeface="Calibri"/>
                <a:cs typeface="Times New Roman"/>
              </a:rPr>
              <a:t>. </a:t>
            </a:r>
          </a:p>
          <a:p>
            <a:pPr marL="342900" lvl="0" indent="-342900" algn="just">
              <a:lnSpc>
                <a:spcPct val="115000"/>
              </a:lnSpc>
              <a:spcAft>
                <a:spcPts val="0"/>
              </a:spcAft>
              <a:buSzPts val="1100"/>
              <a:buFont typeface="Wingdings" panose="05000000000000000000" pitchFamily="2" charset="2"/>
              <a:buChar char="§"/>
            </a:pPr>
            <a:endParaRPr lang="es-MX" sz="800" b="1" dirty="0">
              <a:latin typeface="Arial"/>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r>
              <a:rPr lang="es-MX" b="1" dirty="0">
                <a:latin typeface="Arial"/>
                <a:ea typeface="Calibri"/>
                <a:cs typeface="Times New Roman"/>
              </a:rPr>
              <a:t>La responsabilidad última </a:t>
            </a:r>
            <a:r>
              <a:rPr lang="es-MX" dirty="0">
                <a:latin typeface="Arial"/>
                <a:ea typeface="Calibri"/>
                <a:cs typeface="Times New Roman"/>
              </a:rPr>
              <a:t>del contenido de la información </a:t>
            </a:r>
            <a:r>
              <a:rPr lang="es-MX" b="1" dirty="0">
                <a:latin typeface="Arial"/>
                <a:ea typeface="Calibri"/>
                <a:cs typeface="Times New Roman"/>
              </a:rPr>
              <a:t>es exclusiva de las unidades administrativas y/o áreas</a:t>
            </a:r>
            <a:r>
              <a:rPr lang="es-MX" dirty="0">
                <a:latin typeface="Arial"/>
                <a:ea typeface="Calibri"/>
                <a:cs typeface="Times New Roman"/>
              </a:rPr>
              <a:t>, por lo que deberán de publicar, actualizar y/o validar la información de las obligaciones de transparencia.</a:t>
            </a:r>
            <a:endParaRPr lang="es-MX" sz="1600" dirty="0">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endParaRPr lang="es-MX" sz="800" dirty="0">
              <a:latin typeface="Arial"/>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r>
              <a:rPr lang="es-MX" dirty="0">
                <a:latin typeface="Arial"/>
                <a:ea typeface="Calibri"/>
                <a:cs typeface="Times New Roman"/>
              </a:rPr>
              <a:t>Los sujetos obligados deberán asegurarse de que lo publicado en el portal de Internet y en la </a:t>
            </a:r>
            <a:r>
              <a:rPr lang="es-MX" dirty="0" err="1">
                <a:latin typeface="Arial"/>
                <a:ea typeface="Calibri"/>
                <a:cs typeface="Times New Roman"/>
              </a:rPr>
              <a:t>PNT</a:t>
            </a:r>
            <a:r>
              <a:rPr lang="es-MX" dirty="0">
                <a:latin typeface="Arial"/>
                <a:ea typeface="Calibri"/>
                <a:cs typeface="Times New Roman"/>
              </a:rPr>
              <a:t> </a:t>
            </a:r>
            <a:r>
              <a:rPr lang="es-MX" b="1" dirty="0">
                <a:latin typeface="Arial"/>
                <a:ea typeface="Calibri"/>
                <a:cs typeface="Times New Roman"/>
              </a:rPr>
              <a:t>guarde estricta correspondencia y coherencia plena con los documentos y expedientes en los que se documenta el ejercicio de las facultades.</a:t>
            </a:r>
            <a:endParaRPr lang="es-MX" sz="1600" b="1"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757253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Principios de verificación y vigilancia</a:t>
            </a:r>
          </a:p>
        </p:txBody>
      </p:sp>
      <p:sp>
        <p:nvSpPr>
          <p:cNvPr id="8" name="7 Rectángulo"/>
          <p:cNvSpPr/>
          <p:nvPr/>
        </p:nvSpPr>
        <p:spPr>
          <a:xfrm>
            <a:off x="395536" y="1556792"/>
            <a:ext cx="4752528" cy="4560351"/>
          </a:xfrm>
          <a:prstGeom prst="rect">
            <a:avLst/>
          </a:prstGeom>
        </p:spPr>
        <p:txBody>
          <a:bodyPr wrap="square">
            <a:spAutoFit/>
          </a:bodyPr>
          <a:lstStyle/>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El Instituto y los Organismos garantes </a:t>
            </a:r>
            <a:r>
              <a:rPr lang="es-MX" sz="1900" b="1" dirty="0">
                <a:latin typeface="Arial" panose="020B0604020202020204" pitchFamily="34" charset="0"/>
                <a:ea typeface="Calibri"/>
                <a:cs typeface="Arial" panose="020B0604020202020204" pitchFamily="34" charset="0"/>
              </a:rPr>
              <a:t>vigilarán que los sujetos obligados cumplan con las obligaciones de transparencia </a:t>
            </a:r>
            <a:r>
              <a:rPr lang="es-MX" sz="1900" dirty="0">
                <a:latin typeface="Arial" panose="020B0604020202020204" pitchFamily="34" charset="0"/>
                <a:ea typeface="Calibri"/>
                <a:cs typeface="Arial" panose="020B0604020202020204" pitchFamily="34" charset="0"/>
              </a:rPr>
              <a:t>dispuestas en los artículos 70 a 83 de la Ley General y demás disposiciones aplicables. </a:t>
            </a:r>
          </a:p>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Las verificaciones podrán ser de </a:t>
            </a:r>
            <a:r>
              <a:rPr lang="es-MX" sz="1900" b="1" dirty="0">
                <a:latin typeface="Arial" panose="020B0604020202020204" pitchFamily="34" charset="0"/>
                <a:ea typeface="Calibri"/>
                <a:cs typeface="Arial" panose="020B0604020202020204" pitchFamily="34" charset="0"/>
              </a:rPr>
              <a:t>oficio o a petición de los particulares</a:t>
            </a:r>
            <a:r>
              <a:rPr lang="es-MX" sz="1900" dirty="0">
                <a:latin typeface="Arial" panose="020B0604020202020204" pitchFamily="34" charset="0"/>
                <a:ea typeface="Calibri"/>
                <a:cs typeface="Arial" panose="020B0604020202020204" pitchFamily="34" charset="0"/>
              </a:rPr>
              <a:t>. </a:t>
            </a:r>
          </a:p>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Las acciones de vigilancia del Instituto y de los Organismos garantes </a:t>
            </a:r>
            <a:r>
              <a:rPr lang="es-MX" sz="1900" b="1" dirty="0">
                <a:latin typeface="Arial" panose="020B0604020202020204" pitchFamily="34" charset="0"/>
                <a:ea typeface="Calibri"/>
                <a:cs typeface="Arial" panose="020B0604020202020204" pitchFamily="34" charset="0"/>
              </a:rPr>
              <a:t>se realizarán mediante la verificación virtual.</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2241565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Definición de criterios</a:t>
            </a:r>
          </a:p>
        </p:txBody>
      </p:sp>
      <p:sp>
        <p:nvSpPr>
          <p:cNvPr id="8" name="7 Rectángulo"/>
          <p:cNvSpPr/>
          <p:nvPr/>
        </p:nvSpPr>
        <p:spPr>
          <a:xfrm>
            <a:off x="179512" y="1340768"/>
            <a:ext cx="5400600" cy="5155257"/>
          </a:xfrm>
          <a:prstGeom prst="rect">
            <a:avLst/>
          </a:prstGeom>
        </p:spPr>
        <p:txBody>
          <a:bodyPr wrap="square">
            <a:spAutoFit/>
          </a:bodyPr>
          <a:lstStyle/>
          <a:p>
            <a:pPr marL="355600" marR="30480" indent="-260350" algn="just">
              <a:lnSpc>
                <a:spcPct val="115000"/>
              </a:lnSpc>
              <a:spcAft>
                <a:spcPts val="1800"/>
              </a:spcAft>
              <a:buFont typeface="Arial" panose="020B0604020202020204" pitchFamily="34" charset="0"/>
              <a:buChar char="•"/>
            </a:pPr>
            <a:r>
              <a:rPr lang="es-MX" sz="2000" dirty="0">
                <a:latin typeface="Arial"/>
                <a:ea typeface="Calibri"/>
                <a:cs typeface="Times New Roman"/>
              </a:rPr>
              <a:t>Los </a:t>
            </a:r>
            <a:r>
              <a:rPr lang="es-MX" sz="2000" b="1" dirty="0">
                <a:latin typeface="Arial"/>
                <a:ea typeface="Calibri"/>
                <a:cs typeface="Times New Roman"/>
              </a:rPr>
              <a:t>criterios especifican los elementos mínimos de contenido, de calidad, de actualización y de formato que debe cumplir la información </a:t>
            </a:r>
            <a:r>
              <a:rPr lang="es-MX" sz="2000" dirty="0">
                <a:latin typeface="Arial"/>
                <a:ea typeface="Calibri"/>
                <a:cs typeface="Times New Roman"/>
              </a:rPr>
              <a:t>de las obligaciones de transparencia que publicarán los sujetos obligados.</a:t>
            </a:r>
          </a:p>
          <a:p>
            <a:pPr marL="355600" marR="30480" indent="-260350" algn="just">
              <a:lnSpc>
                <a:spcPct val="115000"/>
              </a:lnSpc>
              <a:spcAft>
                <a:spcPts val="1800"/>
              </a:spcAft>
              <a:buFont typeface="Arial" panose="020B0604020202020204" pitchFamily="34" charset="0"/>
              <a:buChar char="•"/>
            </a:pPr>
            <a:r>
              <a:rPr lang="es-MX" sz="2000" b="1" dirty="0">
                <a:latin typeface="Arial"/>
                <a:ea typeface="Calibri"/>
                <a:cs typeface="Times New Roman"/>
              </a:rPr>
              <a:t>Los criterios y los formatos </a:t>
            </a:r>
            <a:r>
              <a:rPr lang="es-MX" sz="2000" dirty="0">
                <a:latin typeface="Arial"/>
                <a:ea typeface="Calibri"/>
                <a:cs typeface="Times New Roman"/>
              </a:rPr>
              <a:t>son los referentes que </a:t>
            </a:r>
            <a:r>
              <a:rPr lang="es-MX" sz="2000" b="1" dirty="0">
                <a:latin typeface="Arial"/>
                <a:ea typeface="Calibri"/>
                <a:cs typeface="Times New Roman"/>
              </a:rPr>
              <a:t>harán posible homologar la organización y visualización de la información pública</a:t>
            </a:r>
            <a:r>
              <a:rPr lang="es-MX" sz="2000" dirty="0">
                <a:latin typeface="Arial"/>
                <a:ea typeface="Calibri"/>
                <a:cs typeface="Times New Roman"/>
              </a:rPr>
              <a:t>.</a:t>
            </a:r>
          </a:p>
          <a:p>
            <a:pPr marL="355600" marR="30480" indent="-260350" algn="just">
              <a:lnSpc>
                <a:spcPct val="115000"/>
              </a:lnSpc>
              <a:spcAft>
                <a:spcPts val="1800"/>
              </a:spcAft>
              <a:buFont typeface="Arial" panose="020B0604020202020204" pitchFamily="34" charset="0"/>
              <a:buChar char="•"/>
            </a:pPr>
            <a:r>
              <a:rPr lang="es-MX" sz="2000" b="1" dirty="0">
                <a:latin typeface="Arial"/>
                <a:ea typeface="Calibri"/>
                <a:cs typeface="Times New Roman"/>
              </a:rPr>
              <a:t>Serán útiles </a:t>
            </a:r>
            <a:r>
              <a:rPr lang="es-MX" sz="2000" dirty="0">
                <a:latin typeface="Arial"/>
                <a:ea typeface="Calibri"/>
                <a:cs typeface="Times New Roman"/>
              </a:rPr>
              <a:t>para que los organismos garantes </a:t>
            </a:r>
            <a:r>
              <a:rPr lang="es-MX" sz="2000" b="1" dirty="0">
                <a:latin typeface="Arial"/>
                <a:ea typeface="Calibri"/>
                <a:cs typeface="Times New Roman"/>
              </a:rPr>
              <a:t>analicen y verifiquen la información publicada.</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56" y="1700809"/>
            <a:ext cx="3053923" cy="3960440"/>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4033324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Tipos de criterios</a:t>
            </a:r>
          </a:p>
        </p:txBody>
      </p:sp>
      <p:sp>
        <p:nvSpPr>
          <p:cNvPr id="8" name="7 Rectángulo"/>
          <p:cNvSpPr/>
          <p:nvPr/>
        </p:nvSpPr>
        <p:spPr>
          <a:xfrm>
            <a:off x="35496" y="1340768"/>
            <a:ext cx="5832648" cy="5255285"/>
          </a:xfrm>
          <a:prstGeom prst="rect">
            <a:avLst/>
          </a:prstGeom>
        </p:spPr>
        <p:txBody>
          <a:bodyPr wrap="square">
            <a:spAutoFit/>
          </a:bodyPr>
          <a:lstStyle/>
          <a:p>
            <a:pPr marL="355600" marR="30480" indent="-260350" algn="just">
              <a:lnSpc>
                <a:spcPct val="115000"/>
              </a:lnSpc>
              <a:spcAft>
                <a:spcPts val="1000"/>
              </a:spcAft>
              <a:buFont typeface="Arial" panose="020B0604020202020204" pitchFamily="34" charset="0"/>
              <a:buChar char="•"/>
            </a:pPr>
            <a:r>
              <a:rPr lang="es-MX" dirty="0">
                <a:latin typeface="Arial"/>
                <a:ea typeface="Calibri"/>
                <a:cs typeface="Times New Roman"/>
              </a:rPr>
              <a:t>Los </a:t>
            </a:r>
            <a:r>
              <a:rPr lang="es-MX" b="1" dirty="0">
                <a:latin typeface="Arial"/>
                <a:ea typeface="Calibri"/>
                <a:cs typeface="Times New Roman"/>
              </a:rPr>
              <a:t>criterios sustantivos de contenido </a:t>
            </a:r>
            <a:r>
              <a:rPr lang="es-MX" dirty="0">
                <a:latin typeface="Arial"/>
                <a:ea typeface="Calibri"/>
                <a:cs typeface="Times New Roman"/>
              </a:rPr>
              <a:t>son los </a:t>
            </a:r>
            <a:r>
              <a:rPr lang="es-MX" b="1" dirty="0">
                <a:latin typeface="Arial"/>
                <a:ea typeface="Calibri"/>
                <a:cs typeface="Times New Roman"/>
              </a:rPr>
              <a:t>elementos mínimos de análisis </a:t>
            </a:r>
            <a:r>
              <a:rPr lang="es-MX" dirty="0">
                <a:latin typeface="Arial"/>
                <a:ea typeface="Calibri"/>
                <a:cs typeface="Times New Roman"/>
              </a:rPr>
              <a:t>para identificar cada uno de los datos que formarán el registro de cada fracción.</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actualización </a:t>
            </a:r>
            <a:r>
              <a:rPr lang="es-MX" dirty="0">
                <a:latin typeface="Arial"/>
                <a:ea typeface="Calibri"/>
                <a:cs typeface="Times New Roman"/>
              </a:rPr>
              <a:t>permiten identificar si se cumplen los </a:t>
            </a:r>
            <a:r>
              <a:rPr lang="es-MX" b="1" dirty="0">
                <a:latin typeface="Arial"/>
                <a:ea typeface="Calibri"/>
                <a:cs typeface="Times New Roman"/>
              </a:rPr>
              <a:t>periodos de actualización</a:t>
            </a:r>
            <a:r>
              <a:rPr lang="es-MX" dirty="0">
                <a:latin typeface="Arial"/>
                <a:ea typeface="Calibri"/>
                <a:cs typeface="Times New Roman"/>
              </a:rPr>
              <a:t>. </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confiabilidad </a:t>
            </a:r>
            <a:r>
              <a:rPr lang="es-MX" dirty="0">
                <a:latin typeface="Arial"/>
                <a:ea typeface="Calibri"/>
                <a:cs typeface="Times New Roman"/>
              </a:rPr>
              <a:t>permiten identificar las </a:t>
            </a:r>
            <a:r>
              <a:rPr lang="es-MX" b="1" dirty="0">
                <a:latin typeface="Arial"/>
                <a:ea typeface="Calibri"/>
                <a:cs typeface="Times New Roman"/>
              </a:rPr>
              <a:t>áreas que generaron la información</a:t>
            </a:r>
            <a:r>
              <a:rPr lang="es-MX" dirty="0">
                <a:latin typeface="Arial"/>
                <a:ea typeface="Calibri"/>
                <a:cs typeface="Times New Roman"/>
              </a:rPr>
              <a:t>.</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formato</a:t>
            </a:r>
            <a:r>
              <a:rPr lang="es-MX" dirty="0">
                <a:latin typeface="Arial"/>
                <a:ea typeface="Calibri"/>
                <a:cs typeface="Times New Roman"/>
              </a:rPr>
              <a:t> permiten comprobar que la información publicada se encuentra </a:t>
            </a:r>
            <a:r>
              <a:rPr lang="es-MX" b="1" dirty="0">
                <a:latin typeface="Arial"/>
                <a:ea typeface="Calibri"/>
                <a:cs typeface="Times New Roman"/>
              </a:rPr>
              <a:t>organizada mediante los formatos especificados </a:t>
            </a:r>
            <a:r>
              <a:rPr lang="es-MX" dirty="0">
                <a:latin typeface="Arial"/>
                <a:ea typeface="Calibri"/>
                <a:cs typeface="Times New Roman"/>
              </a:rPr>
              <a:t>para cada rubro de información y que es posible su </a:t>
            </a:r>
            <a:r>
              <a:rPr lang="es-MX" dirty="0" err="1">
                <a:latin typeface="Arial"/>
                <a:ea typeface="Calibri"/>
                <a:cs typeface="Times New Roman"/>
              </a:rPr>
              <a:t>reutlización</a:t>
            </a:r>
            <a:r>
              <a:rPr lang="es-MX" dirty="0">
                <a:latin typeface="Arial"/>
                <a:ea typeface="Calibri"/>
                <a:cs typeface="Times New Roman"/>
              </a:rPr>
              <a: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56" y="1700809"/>
            <a:ext cx="3053923" cy="3960440"/>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4221619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124744"/>
            <a:ext cx="8311482" cy="5766322"/>
          </a:xfrm>
          <a:prstGeom prst="rect">
            <a:avLst/>
          </a:prstGeom>
        </p:spPr>
        <p:txBody>
          <a:bodyPr wrap="square">
            <a:spAutoFit/>
          </a:bodyPr>
          <a:lstStyle/>
          <a:p>
            <a:pPr marR="539750" algn="just">
              <a:lnSpc>
                <a:spcPct val="115000"/>
              </a:lnSpc>
              <a:spcAft>
                <a:spcPts val="1000"/>
              </a:spcAft>
            </a:pPr>
            <a:r>
              <a:rPr lang="es-MX" i="1" dirty="0">
                <a:ea typeface="Calibri"/>
                <a:cs typeface="Times New Roman"/>
              </a:rPr>
              <a:t>Artículo 73. Además de lo señalado en el artículo 70 de la presente Ley, los sujetos obligados de los Poderes Judiciales Federal y de las Entidades Federativas deberán poner a disposición del público y actualizar la siguiente información:</a:t>
            </a:r>
            <a:endParaRPr lang="es-MX" dirty="0">
              <a:ea typeface="Calibri"/>
              <a:cs typeface="Times New Roman"/>
            </a:endParaRPr>
          </a:p>
          <a:p>
            <a:pPr indent="-457200" algn="just">
              <a:lnSpc>
                <a:spcPct val="115000"/>
              </a:lnSpc>
              <a:spcAft>
                <a:spcPts val="505"/>
              </a:spcAft>
            </a:pPr>
            <a:r>
              <a:rPr lang="es-MX" sz="800" dirty="0">
                <a:solidFill>
                  <a:srgbClr val="2F2F2F"/>
                </a:solidFill>
                <a:latin typeface="Arial"/>
                <a:ea typeface="Times New Roman"/>
                <a:cs typeface="Times New Roman"/>
              </a:rPr>
              <a:t> </a:t>
            </a:r>
            <a:endParaRPr lang="es-MX" sz="800" dirty="0">
              <a:ea typeface="Calibri"/>
              <a:cs typeface="Times New Roman"/>
            </a:endParaRPr>
          </a:p>
          <a:p>
            <a:pPr marL="342900" marR="540385" lvl="0" indent="-342900" algn="just">
              <a:spcAft>
                <a:spcPts val="0"/>
              </a:spcAft>
              <a:buFont typeface="+mj-lt"/>
              <a:buAutoNum type="romanUcPeriod"/>
            </a:pPr>
            <a:r>
              <a:rPr lang="es-MX" i="1" dirty="0"/>
              <a:t>Las tesis y ejecutorias publicadas en el Semanario Judicial de la Federación o en la Gaceta respectiva de cada tribunal administrativo, incluyendo, tesis jurisprudenciales y aisladas</a:t>
            </a:r>
            <a:r>
              <a:rPr lang="es-MX" sz="900" dirty="0">
                <a:solidFill>
                  <a:srgbClr val="2F2F2F"/>
                </a:solidFill>
                <a:latin typeface="Arial"/>
                <a:ea typeface="Times New Roman"/>
              </a:rPr>
              <a:t>; </a:t>
            </a:r>
            <a:endParaRPr lang="es-MX" dirty="0"/>
          </a:p>
          <a:p>
            <a:pPr marL="683895" marR="540385" algn="just">
              <a:spcAft>
                <a:spcPts val="0"/>
              </a:spcAft>
            </a:pPr>
            <a:r>
              <a:rPr lang="es-MX" dirty="0"/>
              <a:t> </a:t>
            </a:r>
          </a:p>
          <a:p>
            <a:pPr algn="just">
              <a:lnSpc>
                <a:spcPct val="115000"/>
              </a:lnSpc>
              <a:spcAft>
                <a:spcPts val="1000"/>
              </a:spcAft>
            </a:pPr>
            <a:r>
              <a:rPr lang="es-MX" dirty="0">
                <a:solidFill>
                  <a:srgbClr val="FF0000"/>
                </a:solidFill>
                <a:ea typeface="Calibri"/>
                <a:cs typeface="Arial"/>
              </a:rPr>
              <a:t>Párrafo explicativo: Se utiliza para dar una información más amplia y detallada sobre el tema del que trata la fracción y cómo deberán los sujetos obligados publicar la información. </a:t>
            </a:r>
            <a:r>
              <a:rPr lang="es-MX" sz="1600" b="1" dirty="0"/>
              <a:t>_______________________________________________________________________________</a:t>
            </a:r>
            <a:endParaRPr lang="es-MX" sz="1600" dirty="0"/>
          </a:p>
          <a:p>
            <a:pPr marR="30480" algn="just">
              <a:spcAft>
                <a:spcPts val="0"/>
              </a:spcAft>
            </a:pPr>
            <a:r>
              <a:rPr lang="es-MX" sz="1600" b="1" dirty="0"/>
              <a:t> </a:t>
            </a:r>
            <a:endParaRPr lang="es-MX" sz="1600" dirty="0"/>
          </a:p>
          <a:p>
            <a:pPr marR="30480" algn="just">
              <a:spcAft>
                <a:spcPts val="0"/>
              </a:spcAft>
            </a:pPr>
            <a:r>
              <a:rPr lang="es-MX" sz="1600" b="1" dirty="0"/>
              <a:t>Periodo de actualización: </a:t>
            </a:r>
            <a:r>
              <a:rPr lang="es-MX" sz="1600" i="1" dirty="0">
                <a:solidFill>
                  <a:srgbClr val="FF0000"/>
                </a:solidFill>
              </a:rPr>
              <a:t>¿Cada cuándo se deberá actualizar la información?</a:t>
            </a:r>
            <a:r>
              <a:rPr lang="es-MX" sz="1600" dirty="0">
                <a:solidFill>
                  <a:srgbClr val="FF0000"/>
                </a:solidFill>
              </a:rPr>
              <a:t> </a:t>
            </a:r>
            <a:endParaRPr lang="es-MX" sz="1600" dirty="0"/>
          </a:p>
          <a:p>
            <a:pPr marR="30480" algn="just">
              <a:spcAft>
                <a:spcPts val="0"/>
              </a:spcAft>
            </a:pPr>
            <a:r>
              <a:rPr lang="es-MX" sz="1600" b="1" dirty="0"/>
              <a:t>Conservar en el portal de transparencia</a:t>
            </a:r>
            <a:r>
              <a:rPr lang="es-MX" sz="1600" dirty="0"/>
              <a:t>:</a:t>
            </a:r>
            <a:r>
              <a:rPr lang="es-MX" sz="1600" dirty="0">
                <a:solidFill>
                  <a:srgbClr val="FF0000"/>
                </a:solidFill>
              </a:rPr>
              <a:t> </a:t>
            </a:r>
            <a:r>
              <a:rPr lang="es-MX" sz="1600" i="1" dirty="0">
                <a:solidFill>
                  <a:srgbClr val="FF0000"/>
                </a:solidFill>
              </a:rPr>
              <a:t>¿Cuántos periodos deberá conservarse en el portal de Internet y la Plataforma Nacional de Transparencia, mínimamente la información?</a:t>
            </a:r>
            <a:endParaRPr lang="es-MX" sz="1600" dirty="0"/>
          </a:p>
          <a:p>
            <a:pPr marR="30480" algn="just">
              <a:spcAft>
                <a:spcPts val="0"/>
              </a:spcAft>
            </a:pPr>
            <a:r>
              <a:rPr lang="es-MX" sz="1600" b="1" dirty="0"/>
              <a:t>Aplica a:</a:t>
            </a:r>
            <a:r>
              <a:rPr lang="es-MX" sz="1600" dirty="0"/>
              <a:t> </a:t>
            </a:r>
            <a:r>
              <a:rPr lang="es-MX" sz="1600" i="1" dirty="0">
                <a:solidFill>
                  <a:srgbClr val="FF0000"/>
                </a:solidFill>
              </a:rPr>
              <a:t>¿Qué sujetos obligados les corresponderá publicar la información? Por ejemplo: Poder Judicial Federal y de las Entidades Federativas. (Ver Ejemplo de Tabla de aplicabilidad)</a:t>
            </a:r>
            <a:endParaRPr lang="es-MX" sz="1600" dirty="0"/>
          </a:p>
          <a:p>
            <a:pPr algn="just">
              <a:lnSpc>
                <a:spcPct val="115000"/>
              </a:lnSpc>
              <a:spcAft>
                <a:spcPts val="0"/>
              </a:spcAft>
            </a:pPr>
            <a:r>
              <a:rPr lang="es-MX" sz="1050" b="1" dirty="0">
                <a:ea typeface="Calibri"/>
                <a:cs typeface="Times New Roman"/>
              </a:rPr>
              <a:t>_______________________________________________________________________________________________________________________</a:t>
            </a:r>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2630650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124744"/>
            <a:ext cx="8311482" cy="5246564"/>
          </a:xfrm>
          <a:prstGeom prst="rect">
            <a:avLst/>
          </a:prstGeom>
        </p:spPr>
        <p:txBody>
          <a:bodyPr wrap="square">
            <a:spAutoFit/>
          </a:bodyPr>
          <a:lstStyle/>
          <a:p>
            <a:pPr algn="just">
              <a:lnSpc>
                <a:spcPct val="115000"/>
              </a:lnSpc>
              <a:spcAft>
                <a:spcPts val="0"/>
              </a:spcAft>
            </a:pPr>
            <a:r>
              <a:rPr lang="es-MX" sz="2000" b="1" dirty="0">
                <a:ea typeface="Calibri"/>
                <a:cs typeface="Times New Roman"/>
              </a:rPr>
              <a:t>Criterios sustantivos de contenido</a:t>
            </a:r>
            <a:endParaRPr lang="es-MX" sz="2000" dirty="0">
              <a:ea typeface="Calibri"/>
              <a:cs typeface="Times New Roman"/>
            </a:endParaRPr>
          </a:p>
          <a:p>
            <a:pPr algn="just">
              <a:lnSpc>
                <a:spcPct val="115000"/>
              </a:lnSpc>
              <a:spcAft>
                <a:spcPts val="0"/>
              </a:spcAft>
            </a:pPr>
            <a:r>
              <a:rPr lang="es-MX" sz="1600" i="1" spc="-25" dirty="0">
                <a:solidFill>
                  <a:srgbClr val="FF0000"/>
                </a:solidFill>
                <a:ea typeface="Arial"/>
                <a:cs typeface="Arial"/>
              </a:rPr>
              <a:t>(Se refieren a los elementos mínimos de análisis para identificar cada uno de los </a:t>
            </a:r>
            <a:r>
              <a:rPr lang="es-MX" sz="1600" i="1" u="sng" spc="-25" dirty="0">
                <a:solidFill>
                  <a:srgbClr val="FF0000"/>
                </a:solidFill>
                <a:ea typeface="Arial"/>
                <a:cs typeface="Arial"/>
              </a:rPr>
              <a:t>datos que componen a los diferentes tipos de información</a:t>
            </a:r>
            <a:r>
              <a:rPr lang="es-MX" sz="1600" i="1" spc="-25" dirty="0">
                <a:solidFill>
                  <a:srgbClr val="FF0000"/>
                </a:solidFill>
                <a:ea typeface="Arial"/>
                <a:cs typeface="Arial"/>
              </a:rPr>
              <a:t> que debe estar y/o está publicada en el portal de transparencia de los sujetos obligados y en la Plataforma Nacional de Transparencia)</a:t>
            </a:r>
            <a:endParaRPr lang="es-MX" sz="2000" dirty="0">
              <a:ea typeface="Calibri"/>
              <a:cs typeface="Times New Roman"/>
            </a:endParaRPr>
          </a:p>
          <a:p>
            <a:pPr algn="just">
              <a:lnSpc>
                <a:spcPct val="115000"/>
              </a:lnSpc>
              <a:spcAft>
                <a:spcPts val="0"/>
              </a:spcAft>
            </a:pPr>
            <a:r>
              <a:rPr lang="es-MX" sz="1600" b="1" dirty="0">
                <a:ea typeface="Calibri"/>
                <a:cs typeface="Times New Roman"/>
              </a:rPr>
              <a:t>Criterio 1	</a:t>
            </a:r>
            <a:r>
              <a:rPr lang="es-MX" sz="1600" dirty="0">
                <a:ea typeface="Calibri"/>
                <a:cs typeface="Times New Roman"/>
              </a:rPr>
              <a:t>…</a:t>
            </a:r>
          </a:p>
          <a:p>
            <a:pPr algn="just">
              <a:lnSpc>
                <a:spcPct val="115000"/>
              </a:lnSpc>
              <a:spcAft>
                <a:spcPts val="0"/>
              </a:spcAft>
            </a:pPr>
            <a:r>
              <a:rPr lang="es-MX" sz="1600" b="1" dirty="0">
                <a:ea typeface="Calibri"/>
                <a:cs typeface="Times New Roman"/>
              </a:rPr>
              <a:t>Criterio 2	</a:t>
            </a:r>
            <a:r>
              <a:rPr lang="es-MX" sz="1600" dirty="0">
                <a:ea typeface="Calibri"/>
                <a:cs typeface="Times New Roman"/>
              </a:rPr>
              <a:t>…</a:t>
            </a:r>
          </a:p>
          <a:p>
            <a:pPr algn="just">
              <a:lnSpc>
                <a:spcPct val="115000"/>
              </a:lnSpc>
              <a:spcAft>
                <a:spcPts val="0"/>
              </a:spcAft>
            </a:pPr>
            <a:r>
              <a:rPr lang="es-MX" sz="1600" b="1" dirty="0">
                <a:ea typeface="Calibri"/>
                <a:cs typeface="Times New Roman"/>
              </a:rPr>
              <a:t>Criterio 3	</a:t>
            </a:r>
            <a:r>
              <a:rPr lang="es-MX" sz="1600" dirty="0">
                <a:ea typeface="Calibri"/>
                <a:cs typeface="Times New Roman"/>
              </a:rPr>
              <a:t>… etcétera</a:t>
            </a:r>
          </a:p>
          <a:p>
            <a:pPr algn="just">
              <a:lnSpc>
                <a:spcPct val="115000"/>
              </a:lnSpc>
              <a:spcAft>
                <a:spcPts val="0"/>
              </a:spcAft>
            </a:pPr>
            <a:r>
              <a:rPr lang="es-MX" sz="800" dirty="0">
                <a:ea typeface="Calibri"/>
                <a:cs typeface="Times New Roman"/>
              </a:rPr>
              <a:t> </a:t>
            </a:r>
          </a:p>
          <a:p>
            <a:pPr marR="539750" algn="just">
              <a:spcAft>
                <a:spcPts val="0"/>
              </a:spcAft>
            </a:pPr>
            <a:r>
              <a:rPr lang="es-MX" sz="1600" b="1" dirty="0"/>
              <a:t>Criterios adjetivos de actualización</a:t>
            </a:r>
            <a:endParaRPr lang="es-MX" sz="1600" dirty="0"/>
          </a:p>
          <a:p>
            <a:pPr marR="539750" algn="just">
              <a:spcAft>
                <a:spcPts val="0"/>
              </a:spcAft>
            </a:pPr>
            <a:r>
              <a:rPr lang="es-MX" sz="1600" i="1" spc="-25" dirty="0">
                <a:solidFill>
                  <a:srgbClr val="FF0000"/>
                </a:solidFill>
                <a:ea typeface="Arial"/>
                <a:cs typeface="Arial"/>
              </a:rPr>
              <a:t>(Se refieren a los elementos mínimos de análisis que permiten </a:t>
            </a:r>
            <a:r>
              <a:rPr lang="es-MX" sz="1600" i="1" u="sng" spc="-25" dirty="0">
                <a:solidFill>
                  <a:srgbClr val="FF0000"/>
                </a:solidFill>
                <a:ea typeface="Arial"/>
                <a:cs typeface="Arial"/>
              </a:rPr>
              <a:t>determinar</a:t>
            </a:r>
            <a:r>
              <a:rPr lang="es-MX" sz="1600" i="1" spc="-25" dirty="0">
                <a:solidFill>
                  <a:srgbClr val="FF0000"/>
                </a:solidFill>
                <a:ea typeface="Arial"/>
                <a:cs typeface="Arial"/>
              </a:rPr>
              <a:t> si la información que está publicada en el portal de transparencia y en la Plataforma Nacional de Transparencia </a:t>
            </a:r>
            <a:r>
              <a:rPr lang="es-MX" sz="1600" i="1" u="sng" spc="-25" dirty="0">
                <a:solidFill>
                  <a:srgbClr val="FF0000"/>
                </a:solidFill>
                <a:ea typeface="Arial"/>
                <a:cs typeface="Arial"/>
              </a:rPr>
              <a:t>cumple con los periodos de actualización respectivos a cada rubro de información</a:t>
            </a:r>
            <a:r>
              <a:rPr lang="es-MX" sz="1600" i="1" spc="-25" dirty="0">
                <a:solidFill>
                  <a:srgbClr val="FF0000"/>
                </a:solidFill>
                <a:ea typeface="Arial"/>
                <a:cs typeface="Arial"/>
              </a:rPr>
              <a:t> (establecidos en la “Tabla de actualización y conservación de la información  de oficio”)</a:t>
            </a:r>
            <a:endParaRPr lang="es-MX" sz="1600" dirty="0"/>
          </a:p>
          <a:p>
            <a:pPr marR="539750">
              <a:spcAft>
                <a:spcPts val="0"/>
              </a:spcAft>
            </a:pPr>
            <a:endParaRPr lang="es-MX" sz="800" b="1" dirty="0"/>
          </a:p>
          <a:p>
            <a:pPr marR="539750">
              <a:spcAft>
                <a:spcPts val="0"/>
              </a:spcAft>
            </a:pPr>
            <a:r>
              <a:rPr lang="es-MX" sz="1600" b="1" dirty="0"/>
              <a:t>Criterio 10 </a:t>
            </a:r>
            <a:r>
              <a:rPr lang="es-MX" sz="1600" dirty="0"/>
              <a:t>Especificar el periodo de actualización de la información (quincenal, mensual, bimestral, trimestral,  semestral, anual, bianual, trianual, sexenal)</a:t>
            </a:r>
          </a:p>
          <a:p>
            <a:pPr marR="570865">
              <a:spcAft>
                <a:spcPts val="1000"/>
              </a:spcAft>
            </a:pPr>
            <a:r>
              <a:rPr lang="es-MX" sz="1600" b="1" dirty="0"/>
              <a:t>Criterio 11</a:t>
            </a:r>
            <a:r>
              <a:rPr lang="es-MX" sz="1600" dirty="0"/>
              <a:t>	La información publicada está actualizada al periodo que corresponde de acuerdo con la </a:t>
            </a:r>
            <a:r>
              <a:rPr lang="es-MX" sz="1600" i="1" dirty="0"/>
              <a:t>Tabla de actualización y conservación de la información</a:t>
            </a:r>
            <a:r>
              <a:rPr lang="es-MX" sz="1600" dirty="0"/>
              <a:t> </a:t>
            </a:r>
          </a:p>
          <a:p>
            <a:pPr marR="570865">
              <a:spcAft>
                <a:spcPts val="1000"/>
              </a:spcAft>
            </a:pPr>
            <a:r>
              <a:rPr lang="es-MX" sz="1600" b="1" dirty="0"/>
              <a:t>Criterio 12	</a:t>
            </a:r>
            <a:r>
              <a:rPr lang="es-MX" sz="1600" dirty="0"/>
              <a:t>Conservar en el sitio de Internet la información vigente de acuerdo con la Tabla de actualización y conservación de la información</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766604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706900"/>
            <a:ext cx="8311482" cy="4170372"/>
          </a:xfrm>
          <a:prstGeom prst="rect">
            <a:avLst/>
          </a:prstGeom>
        </p:spPr>
        <p:txBody>
          <a:bodyPr wrap="square">
            <a:spAutoFit/>
          </a:bodyPr>
          <a:lstStyle/>
          <a:p>
            <a:pPr marR="539750" algn="just"/>
            <a:r>
              <a:rPr lang="es-MX" sz="1600" b="1" dirty="0"/>
              <a:t>Criterios adjetivos de confiabilidad</a:t>
            </a:r>
            <a:endParaRPr lang="es-MX" sz="1600" dirty="0"/>
          </a:p>
          <a:p>
            <a:pPr marR="539750" algn="just"/>
            <a:r>
              <a:rPr lang="es-MX" sz="1600" i="1" spc="-25" dirty="0">
                <a:solidFill>
                  <a:srgbClr val="FF0000"/>
                </a:solidFill>
                <a:ea typeface="Arial"/>
                <a:cs typeface="Arial"/>
              </a:rPr>
              <a:t>(Se refieren a los elementos mínimos de análisis que permiten identificar si la información que está publicada en el portal de transparencia y en la Plataforma Nacional de Transparencia </a:t>
            </a:r>
            <a:r>
              <a:rPr lang="es-MX" sz="1600" i="1" u="sng" spc="-25" dirty="0">
                <a:solidFill>
                  <a:srgbClr val="FF0000"/>
                </a:solidFill>
                <a:ea typeface="Arial"/>
                <a:cs typeface="Arial"/>
              </a:rPr>
              <a:t>observa atributos que permiten confiar en que la información es verificable,</a:t>
            </a:r>
            <a:r>
              <a:rPr lang="es-MX" sz="1600" i="1" spc="-25" dirty="0">
                <a:solidFill>
                  <a:srgbClr val="FF0000"/>
                </a:solidFill>
                <a:ea typeface="Arial"/>
                <a:cs typeface="Arial"/>
              </a:rPr>
              <a:t> toda vez que se señala cuál(es) áreas la generaron, la fecha en la que se actualizó por última vez esa información y la fecha en la que se publicó en el portal de transparencia y en la Plataforma Nacional de Transparencia.)</a:t>
            </a:r>
            <a:endParaRPr lang="es-MX" sz="1600" dirty="0"/>
          </a:p>
          <a:p>
            <a:pPr marR="539750" algn="just"/>
            <a:r>
              <a:rPr lang="es-MX" sz="1600" b="1" i="1" dirty="0"/>
              <a:t> </a:t>
            </a:r>
            <a:endParaRPr lang="es-MX" sz="1600" dirty="0"/>
          </a:p>
          <a:p>
            <a:pPr marR="570865">
              <a:spcAft>
                <a:spcPts val="1000"/>
              </a:spcAft>
            </a:pPr>
            <a:r>
              <a:rPr lang="es-MX" sz="1600" b="1" dirty="0"/>
              <a:t>Criterio 13	</a:t>
            </a:r>
            <a:r>
              <a:rPr lang="es-MX" sz="1600" dirty="0"/>
              <a:t>Especificar el área(s) o unidad(es) administrativa(s) que genera(n) o detenta(n) la información respectiva y son responsables de publicar y actualizar la información </a:t>
            </a:r>
          </a:p>
          <a:p>
            <a:pPr marR="570865">
              <a:spcAft>
                <a:spcPts val="1000"/>
              </a:spcAft>
            </a:pPr>
            <a:r>
              <a:rPr lang="es-MX" sz="1600" b="1" dirty="0"/>
              <a:t>Criterio 14	</a:t>
            </a:r>
            <a:r>
              <a:rPr lang="es-MX" sz="1600" dirty="0"/>
              <a:t>Especificar la fecha de actualización de la información publicada con el formato día/mes/año (por ej. 31/Marzo/2015) </a:t>
            </a:r>
          </a:p>
          <a:p>
            <a:pPr marR="570865">
              <a:spcAft>
                <a:spcPts val="1000"/>
              </a:spcAft>
            </a:pPr>
            <a:r>
              <a:rPr lang="es-MX" sz="1600" b="1" dirty="0"/>
              <a:t>Criterio 15	</a:t>
            </a:r>
            <a:r>
              <a:rPr lang="es-MX" sz="1600" dirty="0"/>
              <a:t>Especificar la fecha de validación de la información publicada con el formato día/mes/año (por ej. 31/Marzo/2015)</a:t>
            </a:r>
          </a:p>
          <a:p>
            <a:pPr marR="539750" algn="just"/>
            <a:r>
              <a:rPr lang="es-MX" sz="1600" b="1" dirty="0"/>
              <a:t> </a:t>
            </a:r>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248761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179512" y="1124744"/>
            <a:ext cx="8784976" cy="5786199"/>
          </a:xfrm>
          <a:prstGeom prst="rect">
            <a:avLst/>
          </a:prstGeom>
        </p:spPr>
        <p:txBody>
          <a:bodyPr wrap="square">
            <a:spAutoFit/>
          </a:bodyPr>
          <a:lstStyle/>
          <a:p>
            <a:pPr marR="539750" algn="just"/>
            <a:r>
              <a:rPr lang="es-MX" sz="1600" b="1" dirty="0"/>
              <a:t>Criterios adjetivos de formato</a:t>
            </a:r>
            <a:endParaRPr lang="es-MX" sz="1600" dirty="0"/>
          </a:p>
          <a:p>
            <a:pPr marR="539750" algn="just"/>
            <a:r>
              <a:rPr lang="es-MX" sz="1600" i="1" spc="-25" dirty="0">
                <a:solidFill>
                  <a:srgbClr val="FF0000"/>
                </a:solidFill>
                <a:ea typeface="Arial"/>
                <a:cs typeface="Arial"/>
              </a:rPr>
              <a:t>(Se refieren a los elementos mínimos de análisis para identificar que la información publicada en el portal de transparencia y en la Plataforma Nacional de Transparencia </a:t>
            </a:r>
            <a:r>
              <a:rPr lang="es-MX" sz="1600" i="1" u="sng" spc="-25" dirty="0">
                <a:solidFill>
                  <a:srgbClr val="FF0000"/>
                </a:solidFill>
                <a:ea typeface="Arial"/>
                <a:cs typeface="Arial"/>
              </a:rPr>
              <a:t>se encuentra organizada y sistematizada mediante los formatos correspondientes</a:t>
            </a:r>
            <a:r>
              <a:rPr lang="es-MX" sz="1600" i="1" spc="-25" dirty="0">
                <a:solidFill>
                  <a:srgbClr val="FF0000"/>
                </a:solidFill>
                <a:ea typeface="Arial"/>
                <a:cs typeface="Arial"/>
              </a:rPr>
              <a:t> a cada rubro de información y que el soporte de la misma permita su reutilización a los usuarios).</a:t>
            </a:r>
            <a:endParaRPr lang="es-MX" sz="1600" dirty="0"/>
          </a:p>
          <a:p>
            <a:pPr marR="539750" algn="just"/>
            <a:r>
              <a:rPr lang="es-MX" sz="1600" i="1" spc="-25" dirty="0">
                <a:solidFill>
                  <a:srgbClr val="FF0000"/>
                </a:solidFill>
                <a:ea typeface="Arial"/>
                <a:cs typeface="Arial"/>
              </a:rPr>
              <a:t> </a:t>
            </a:r>
            <a:endParaRPr lang="es-MX" sz="1600" dirty="0"/>
          </a:p>
          <a:p>
            <a:pPr marR="570865">
              <a:spcAft>
                <a:spcPts val="1000"/>
              </a:spcAft>
            </a:pPr>
            <a:r>
              <a:rPr lang="es-MX" sz="1600" b="1" dirty="0"/>
              <a:t>Criterio 16	</a:t>
            </a:r>
            <a:r>
              <a:rPr lang="es-MX" sz="1600" dirty="0"/>
              <a:t>La información publicada se organiza mediante el formato </a:t>
            </a:r>
            <a:r>
              <a:rPr lang="es-MX" sz="1600" i="1" dirty="0">
                <a:solidFill>
                  <a:srgbClr val="FF0000"/>
                </a:solidFill>
              </a:rPr>
              <a:t>(número de la fracción)</a:t>
            </a:r>
            <a:r>
              <a:rPr lang="es-MX" sz="1600" dirty="0"/>
              <a:t> en el que se incluyen todos los campos especificados en los criterios sustantivos de contenido. </a:t>
            </a:r>
          </a:p>
          <a:p>
            <a:pPr marR="570865">
              <a:spcAft>
                <a:spcPts val="1000"/>
              </a:spcAft>
            </a:pPr>
            <a:r>
              <a:rPr lang="es-MX" sz="1600" b="1" dirty="0"/>
              <a:t>Criterio 17	</a:t>
            </a:r>
            <a:r>
              <a:rPr lang="es-MX" sz="1600" dirty="0"/>
              <a:t>El soporte de la información permite su reutilización.</a:t>
            </a:r>
          </a:p>
          <a:p>
            <a:r>
              <a:rPr lang="en-US" sz="1600" b="1" dirty="0" err="1"/>
              <a:t>Formato</a:t>
            </a:r>
            <a:r>
              <a:rPr lang="en-US" sz="1600" b="1" dirty="0"/>
              <a:t> (1, 2…5) LGT_Art_73_Fr_(</a:t>
            </a:r>
            <a:r>
              <a:rPr lang="en-US" sz="1600" b="1" dirty="0" err="1"/>
              <a:t>I,II</a:t>
            </a:r>
            <a:r>
              <a:rPr lang="en-US" sz="1600" b="1" dirty="0"/>
              <a:t>…V)</a:t>
            </a:r>
            <a:endParaRPr lang="es-MX" sz="1600" dirty="0"/>
          </a:p>
          <a:p>
            <a:pPr algn="ctr"/>
            <a:r>
              <a:rPr lang="en-US" sz="1600" b="1" dirty="0"/>
              <a:t> </a:t>
            </a:r>
            <a:r>
              <a:rPr lang="es-MX" sz="1600" b="1" dirty="0"/>
              <a:t>Tema de la fracción &lt;&lt;Sujeto Obligado&gt;&gt;</a:t>
            </a:r>
            <a:endParaRPr lang="es-MX" sz="1600" dirty="0"/>
          </a:p>
          <a:p>
            <a:pPr marR="570865">
              <a:spcAft>
                <a:spcPts val="1000"/>
              </a:spcAft>
            </a:pPr>
            <a:endParaRPr lang="es-MX" sz="1600" dirty="0"/>
          </a:p>
          <a:p>
            <a:pPr marR="570865">
              <a:spcAft>
                <a:spcPts val="1000"/>
              </a:spcAft>
            </a:pPr>
            <a:endParaRPr lang="es-MX" sz="1600" dirty="0">
              <a:effectLst/>
            </a:endParaRPr>
          </a:p>
          <a:p>
            <a:pPr marR="570865">
              <a:spcAft>
                <a:spcPts val="1000"/>
              </a:spcAft>
            </a:pPr>
            <a:endParaRPr lang="es-MX" sz="1600" dirty="0"/>
          </a:p>
          <a:p>
            <a:pPr marR="570865">
              <a:spcAft>
                <a:spcPts val="1000"/>
              </a:spcAft>
            </a:pPr>
            <a:endParaRPr lang="es-MX" sz="1600" dirty="0">
              <a:effectLst/>
            </a:endParaRPr>
          </a:p>
          <a:p>
            <a:r>
              <a:rPr lang="es-MX" sz="1600" dirty="0"/>
              <a:t>Periodo de actualización de la información: (quincenal, mensual, bimestral, trimestral,  semestral, anual, bianual, etc.)</a:t>
            </a:r>
          </a:p>
          <a:p>
            <a:r>
              <a:rPr lang="es-MX" sz="1600" dirty="0"/>
              <a:t>Fecha de actualización: día/mes/año</a:t>
            </a:r>
          </a:p>
          <a:p>
            <a:r>
              <a:rPr lang="es-MX" sz="1600" dirty="0"/>
              <a:t>Fecha de validación: día/mes/año</a:t>
            </a:r>
          </a:p>
          <a:p>
            <a:r>
              <a:rPr lang="es-MX" sz="1600" dirty="0"/>
              <a:t>Área(s) o unidad(es) administrativa(s) responsable(s) de la información: ____________________</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graphicFrame>
        <p:nvGraphicFramePr>
          <p:cNvPr id="8" name="7 Tabla"/>
          <p:cNvGraphicFramePr>
            <a:graphicFrameLocks noGrp="1"/>
          </p:cNvGraphicFramePr>
          <p:nvPr>
            <p:extLst/>
          </p:nvPr>
        </p:nvGraphicFramePr>
        <p:xfrm>
          <a:off x="755576" y="4293096"/>
          <a:ext cx="7416826" cy="1080120"/>
        </p:xfrm>
        <a:graphic>
          <a:graphicData uri="http://schemas.openxmlformats.org/drawingml/2006/table">
            <a:tbl>
              <a:tblPr firstRow="1" firstCol="1" bandRow="1"/>
              <a:tblGrid>
                <a:gridCol w="1235852">
                  <a:extLst>
                    <a:ext uri="{9D8B030D-6E8A-4147-A177-3AD203B41FA5}">
                      <a16:colId xmlns:a16="http://schemas.microsoft.com/office/drawing/2014/main" val="20000"/>
                    </a:ext>
                  </a:extLst>
                </a:gridCol>
                <a:gridCol w="1235852">
                  <a:extLst>
                    <a:ext uri="{9D8B030D-6E8A-4147-A177-3AD203B41FA5}">
                      <a16:colId xmlns:a16="http://schemas.microsoft.com/office/drawing/2014/main" val="20001"/>
                    </a:ext>
                  </a:extLst>
                </a:gridCol>
                <a:gridCol w="1236709">
                  <a:extLst>
                    <a:ext uri="{9D8B030D-6E8A-4147-A177-3AD203B41FA5}">
                      <a16:colId xmlns:a16="http://schemas.microsoft.com/office/drawing/2014/main" val="20002"/>
                    </a:ext>
                  </a:extLst>
                </a:gridCol>
                <a:gridCol w="1235852">
                  <a:extLst>
                    <a:ext uri="{9D8B030D-6E8A-4147-A177-3AD203B41FA5}">
                      <a16:colId xmlns:a16="http://schemas.microsoft.com/office/drawing/2014/main" val="20003"/>
                    </a:ext>
                  </a:extLst>
                </a:gridCol>
                <a:gridCol w="1235852">
                  <a:extLst>
                    <a:ext uri="{9D8B030D-6E8A-4147-A177-3AD203B41FA5}">
                      <a16:colId xmlns:a16="http://schemas.microsoft.com/office/drawing/2014/main" val="20004"/>
                    </a:ext>
                  </a:extLst>
                </a:gridCol>
                <a:gridCol w="1236709">
                  <a:extLst>
                    <a:ext uri="{9D8B030D-6E8A-4147-A177-3AD203B41FA5}">
                      <a16:colId xmlns:a16="http://schemas.microsoft.com/office/drawing/2014/main" val="20005"/>
                    </a:ext>
                  </a:extLst>
                </a:gridCol>
              </a:tblGrid>
              <a:tr h="360040">
                <a:tc>
                  <a:txBody>
                    <a:bodyPr/>
                    <a:lstStyle/>
                    <a:p>
                      <a:pPr algn="ctr">
                        <a:lnSpc>
                          <a:spcPct val="115000"/>
                        </a:lnSpc>
                        <a:spcAft>
                          <a:spcPts val="1000"/>
                        </a:spcAft>
                      </a:pPr>
                      <a:r>
                        <a:rPr lang="es-MX" sz="1600">
                          <a:effectLst/>
                          <a:latin typeface="Calibri"/>
                          <a:ea typeface="Times New Roman"/>
                          <a:cs typeface="Times New Roman"/>
                        </a:rPr>
                        <a:t>Criterio 1</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2</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3</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360040">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360040">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dirty="0">
                          <a:effectLst/>
                          <a:latin typeface="Calibri"/>
                          <a:ea typeface="Times New Roman"/>
                          <a:cs typeface="Times New Roman"/>
                        </a:rPr>
                        <a:t> </a:t>
                      </a:r>
                      <a:endParaRPr lang="es-MX" sz="2400" dirty="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60172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
        <p:nvSpPr>
          <p:cNvPr id="6" name="5 Rectángulo"/>
          <p:cNvSpPr/>
          <p:nvPr/>
        </p:nvSpPr>
        <p:spPr>
          <a:xfrm>
            <a:off x="450381" y="1268760"/>
            <a:ext cx="8311482" cy="5755422"/>
          </a:xfrm>
          <a:prstGeom prst="rect">
            <a:avLst/>
          </a:prstGeom>
        </p:spPr>
        <p:txBody>
          <a:bodyPr wrap="square">
            <a:spAutoFit/>
          </a:bodyPr>
          <a:lstStyle/>
          <a:p>
            <a:pPr marL="171450" lvl="1" algn="just" fontAlgn="base" hangingPunct="0"/>
            <a:r>
              <a:rPr lang="es-MX" sz="1600" b="1" dirty="0"/>
              <a:t>Artículo 70. </a:t>
            </a:r>
            <a:r>
              <a:rPr lang="es-MX" sz="1600" dirty="0"/>
              <a:t>En la Ley Federal y de las Entidades Federativas se contemplará que los sujetos obligados pongan a disposición del público y mantengan actualizada, en los respectivos medios electrónicos, de acuerdo con sus facultades, atribuciones, funciones u objeto social, según corresponda, la información, por lo menos, de los temas, documentos y políticas que a continuación se señalan: </a:t>
            </a:r>
            <a:endParaRPr lang="es-MX" sz="1600" i="1" dirty="0"/>
          </a:p>
          <a:p>
            <a:pPr lvl="1" algn="just" fontAlgn="base" hangingPunct="0"/>
            <a:r>
              <a:rPr lang="es-MX" sz="1600" i="1" dirty="0"/>
              <a:t>…</a:t>
            </a:r>
          </a:p>
          <a:p>
            <a:pPr marL="450850" lvl="0"/>
            <a:r>
              <a:rPr lang="es-MX" sz="1600" i="1" dirty="0"/>
              <a:t>VII.	El directorio de todos los servidores públicos, a partir del nivel de jefe de departamento o su equivalente, o de menor nivel, cuando se brinde atención al público; manejen o apliquen recursos públicos; realicen actos de autoridad, o presten servicios profesionales bajo el régimen de confianza u honorarios y personal de base. El directorio deberá incluir al menos el nombre, cargo o nombramiento asignado, nivel del puesto en la estructura orgánica, fecha de alta en el cargo, número telefónico, domicilio para recibir correspondencia y dirección de correo electrónico oficiales; </a:t>
            </a:r>
            <a:endParaRPr lang="es-ES" sz="1600" dirty="0"/>
          </a:p>
          <a:p>
            <a:pPr marL="450850"/>
            <a:r>
              <a:rPr lang="es-MX" sz="1600" dirty="0"/>
              <a:t> </a:t>
            </a:r>
            <a:endParaRPr lang="es-ES" sz="1600" dirty="0"/>
          </a:p>
          <a:p>
            <a:r>
              <a:rPr lang="es-MX" sz="1600" dirty="0"/>
              <a:t>El directorio oficial o institucional es  la información básica de los(as) servidores(as) públicos(as), integrantes, miembros del sujeto obligado y/o toda persona que desempeñe un empleo, cargo o comisión y/o ejerza actos de autoridad. Se conformará con los datos para establecer contacto con los(as) servidores(as) públicos(as) y/o integrantes miembros que ocupan los cargos especificados en la estructura orgánica básica y no básica, desde el nivel de jefe de departamento o equivalente, hasta el titular del sujeto obligado, o de menor nivel, cuando se brinde atención al público, se manejen o apliquen recursos públicos, se realicen actos de autoridad o se presten servicios profesionales bajo el régimen de confianza u honorarios y personal de base.</a:t>
            </a:r>
          </a:p>
          <a:p>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2435722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
        <p:nvSpPr>
          <p:cNvPr id="6" name="5 Rectángulo"/>
          <p:cNvSpPr/>
          <p:nvPr/>
        </p:nvSpPr>
        <p:spPr>
          <a:xfrm>
            <a:off x="450381" y="1196752"/>
            <a:ext cx="8311482" cy="5755422"/>
          </a:xfrm>
          <a:prstGeom prst="rect">
            <a:avLst/>
          </a:prstGeom>
        </p:spPr>
        <p:txBody>
          <a:bodyPr wrap="square">
            <a:spAutoFit/>
          </a:bodyPr>
          <a:lstStyle/>
          <a:p>
            <a:r>
              <a:rPr lang="es-MX" sz="1600" dirty="0"/>
              <a:t>…</a:t>
            </a:r>
          </a:p>
          <a:p>
            <a:r>
              <a:rPr lang="es-MX" sz="1600" dirty="0"/>
              <a:t>La información a que se refiere esta fracción deberá guardar correspondencia con lo publicado en las fracciones II (estructura orgánica), III (facultades de cada área), IV (metas y objetivos de las áreas), VI (indicadores que permiten rendir cuenta de objetivos y resultados), VIII (remuneración), IX (gastos de representación y viáticos), X (total de plazas y personal de base y confianza), XII (declaraciones patrimoniales), XIII (Unidad de Transparencia) y XVII (información curricular de servidores(as) públicos(as) del artículo 70 de la Ley General. </a:t>
            </a:r>
          </a:p>
          <a:p>
            <a:r>
              <a:rPr lang="es-MX" sz="1600" dirty="0"/>
              <a:t>Para facilitar la búsqueda, la información deberá incluirse en una base de datos donde sea posible hacer consultas por área y/o por servidor(a) público(a) o integrante miembro. Cada registro contará con los siguientes criterios:</a:t>
            </a:r>
          </a:p>
          <a:p>
            <a:r>
              <a:rPr lang="es-MX" sz="1600" dirty="0"/>
              <a:t>De acuerdo con la Guía Técnica para el Proceso de Planeación de las Estructuras Organizacionales de la Administración Pública Federal y las Reglas de Operación para su Aprobación y Registro, se entenderá por Estructura orgánica básica como aquella que la integran las unidades administrativas cuyas funciones reflejan las atribuciones directas conferidas en la Ley Orgánica de la Administración Pública Federal (para el caso de las dependencias) o en el instrumento jurídico aplicable de creación (para el caso de Entidades paraestatales). Se caracterizan por tomar decisiones, formular políticas, elaborar directrices y determinar líneas generales, que se vinculan en forma directa y determinante con los objetivos institucionales. </a:t>
            </a:r>
          </a:p>
          <a:p>
            <a:r>
              <a:rPr lang="es-MX" sz="1600" dirty="0"/>
              <a:t>La estructura orgánica no básica, la integran las unidades administrativas cuya atribución la realiza en forma indirecta y dependen en su desdoblamiento funcional de manera invariable de alguna unidad ubicada en estructura orgánica básica. Por su parte, los sujetos obligados de Entidades Federativas y municipios  se sujetarán a la normatividad que les sea aplicable.</a:t>
            </a:r>
          </a:p>
          <a:p>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3291352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24744"/>
            <a:ext cx="8311482" cy="6124754"/>
          </a:xfrm>
          <a:prstGeom prst="rect">
            <a:avLst/>
          </a:prstGeom>
        </p:spPr>
        <p:txBody>
          <a:bodyPr wrap="square">
            <a:spAutoFit/>
          </a:bodyPr>
          <a:lstStyle/>
          <a:p>
            <a:r>
              <a:rPr lang="es-MX" sz="1600" dirty="0"/>
              <a:t>_______________________________________________________________________</a:t>
            </a:r>
          </a:p>
          <a:p>
            <a:r>
              <a:rPr lang="es-MX" sz="1600" b="1" dirty="0"/>
              <a:t>Periodo de actualización: trimestral</a:t>
            </a:r>
            <a:endParaRPr lang="es-MX" sz="1600" dirty="0"/>
          </a:p>
          <a:p>
            <a:r>
              <a:rPr lang="es-MX" sz="1600" b="1" dirty="0"/>
              <a:t>Conservar en el portal de transparencia</a:t>
            </a:r>
            <a:r>
              <a:rPr lang="es-MX" sz="1600" dirty="0"/>
              <a:t>: información vigente y la del ejercicio en curso.</a:t>
            </a:r>
          </a:p>
          <a:p>
            <a:r>
              <a:rPr lang="es-MX" sz="1600" b="1" dirty="0"/>
              <a:t>Aplica a:</a:t>
            </a:r>
            <a:r>
              <a:rPr lang="es-MX" sz="1600" dirty="0"/>
              <a:t> Todos los sujetos obligados</a:t>
            </a:r>
          </a:p>
          <a:p>
            <a:r>
              <a:rPr lang="es-MX" sz="1600" b="1" dirty="0"/>
              <a:t>_______________________________________________________________________________</a:t>
            </a:r>
          </a:p>
          <a:p>
            <a:endParaRPr lang="es-MX" sz="1600" b="1" dirty="0"/>
          </a:p>
          <a:p>
            <a:r>
              <a:rPr lang="es-MX" sz="1600" b="1" dirty="0"/>
              <a:t>Criterios sustantivos de contenido</a:t>
            </a:r>
            <a:endParaRPr lang="es-MX" sz="1600" dirty="0"/>
          </a:p>
          <a:p>
            <a:pPr marL="900113" indent="-900113"/>
            <a:r>
              <a:rPr lang="es-MX" sz="1600" b="1" dirty="0"/>
              <a:t>Criterio 1</a:t>
            </a:r>
            <a:r>
              <a:rPr lang="es-MX" sz="1600" dirty="0"/>
              <a:t>	Ejercicio</a:t>
            </a:r>
          </a:p>
          <a:p>
            <a:pPr marL="900113" indent="-900113"/>
            <a:r>
              <a:rPr lang="es-MX" sz="1600" b="1" dirty="0"/>
              <a:t>Criterio 2</a:t>
            </a:r>
            <a:r>
              <a:rPr lang="es-MX" sz="1600" dirty="0"/>
              <a:t>	Clave o nivel del puesto (de acuerdo con el catálogo que en su caso regule la actividad del sujeto obligado)</a:t>
            </a:r>
          </a:p>
          <a:p>
            <a:pPr marL="900113" indent="-900113"/>
            <a:r>
              <a:rPr lang="es-MX" sz="1600" b="1" dirty="0"/>
              <a:t>Criterio 3	</a:t>
            </a:r>
            <a:r>
              <a:rPr lang="es-MX" sz="1600" dirty="0"/>
              <a:t>Denominación del cargo o nombramiento otorgado </a:t>
            </a:r>
          </a:p>
          <a:p>
            <a:pPr marL="900113" indent="-900113"/>
            <a:r>
              <a:rPr lang="es-MX" sz="1600" b="1" dirty="0"/>
              <a:t>Criterio 4</a:t>
            </a:r>
            <a:r>
              <a:rPr lang="es-MX" sz="1600" dirty="0"/>
              <a:t> 	Nombre del servidor(a) público(a) (nombre(s), primer apellido, segundo apellido), en su caso incluir una leyenda que especifique el motivo por el cual no existe servidor público ocupando el cargo, por ejemplo: </a:t>
            </a:r>
            <a:r>
              <a:rPr lang="es-MX" sz="1600" i="1" dirty="0"/>
              <a:t>Vacante</a:t>
            </a:r>
            <a:endParaRPr lang="es-MX" sz="1600" dirty="0"/>
          </a:p>
          <a:p>
            <a:pPr marL="900113" indent="-900113"/>
            <a:r>
              <a:rPr lang="es-MX" sz="1600" b="1" dirty="0"/>
              <a:t>Criterio 5</a:t>
            </a:r>
            <a:r>
              <a:rPr lang="es-MX" sz="1600" dirty="0"/>
              <a:t>	Unidad administrativa de adscripción (área) del servidor(a) público(a) (de acuerdo con el catálogo de unidades administrativas o puestos, si así corresponde) </a:t>
            </a:r>
          </a:p>
          <a:p>
            <a:pPr marL="900113" indent="-900113"/>
            <a:r>
              <a:rPr lang="es-MX" sz="1600" b="1" dirty="0"/>
              <a:t>Criterio 6</a:t>
            </a:r>
            <a:r>
              <a:rPr lang="es-MX" sz="1600" dirty="0"/>
              <a:t>	Fecha de alta en el cargo con el formato día/mes/año (por ej. 31/Marzo/2015)</a:t>
            </a:r>
          </a:p>
          <a:p>
            <a:pPr marL="900113" indent="-900113"/>
            <a:r>
              <a:rPr lang="es-MX" sz="1600" b="1" dirty="0"/>
              <a:t>Criterio 7</a:t>
            </a:r>
            <a:r>
              <a:rPr lang="es-MX" sz="1600" dirty="0"/>
              <a:t>	Domicilio para recibir correspondencia oficial (calle, número exterior, número interior (en su caso), colonia, delegación o municipio, código postal)</a:t>
            </a:r>
          </a:p>
          <a:p>
            <a:pPr marL="900113" indent="-900113"/>
            <a:r>
              <a:rPr lang="es-MX" sz="1600" b="1" dirty="0"/>
              <a:t>Criterio 8</a:t>
            </a:r>
            <a:r>
              <a:rPr lang="es-MX" sz="1600" dirty="0"/>
              <a:t>	Número(s) de teléfono(s) oficial(es) y extensión (es)</a:t>
            </a:r>
          </a:p>
          <a:p>
            <a:pPr marL="900113" indent="-900113"/>
            <a:r>
              <a:rPr lang="es-MX" sz="1600" b="1" dirty="0"/>
              <a:t>Criterio 9</a:t>
            </a:r>
            <a:r>
              <a:rPr lang="es-MX" sz="1600" dirty="0"/>
              <a:t>	Dirección de correo electrónico oficial</a:t>
            </a:r>
          </a:p>
          <a:p>
            <a:endParaRPr lang="es-MX" sz="1600" b="1" dirty="0"/>
          </a:p>
          <a:p>
            <a:endParaRPr lang="es-MX" sz="1600" b="1" dirty="0"/>
          </a:p>
          <a:p>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Tree>
    <p:extLst>
      <p:ext uri="{BB962C8B-B14F-4D97-AF65-F5344CB8AC3E}">
        <p14:creationId xmlns:p14="http://schemas.microsoft.com/office/powerpoint/2010/main" val="1780439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24744"/>
            <a:ext cx="8311482" cy="6001643"/>
          </a:xfrm>
          <a:prstGeom prst="rect">
            <a:avLst/>
          </a:prstGeom>
        </p:spPr>
        <p:txBody>
          <a:bodyPr wrap="square">
            <a:spAutoFit/>
          </a:bodyPr>
          <a:lstStyle/>
          <a:p>
            <a:endParaRPr lang="es-MX" sz="1600" b="1" dirty="0"/>
          </a:p>
          <a:p>
            <a:pPr marL="900113" indent="-900113"/>
            <a:r>
              <a:rPr lang="es-MX" sz="1600" b="1" dirty="0"/>
              <a:t>Criterios adjetivos de actualización</a:t>
            </a:r>
            <a:endParaRPr lang="es-MX" sz="1600" dirty="0"/>
          </a:p>
          <a:p>
            <a:pPr marL="900113" indent="-900113"/>
            <a:r>
              <a:rPr lang="es-MX" sz="1600" b="1" dirty="0"/>
              <a:t>Criterio 10</a:t>
            </a:r>
            <a:r>
              <a:rPr lang="es-MX" sz="1600" dirty="0"/>
              <a:t>	Periodo de actualización de la información: (quincenal, mensual, bimestral, trimestral,  semestral, anual, bianual, trianual, sexenal)</a:t>
            </a:r>
          </a:p>
          <a:p>
            <a:pPr marL="900113" indent="-900113"/>
            <a:r>
              <a:rPr lang="es-MX" sz="1600" b="1" dirty="0"/>
              <a:t>Criterio 11</a:t>
            </a:r>
            <a:r>
              <a:rPr lang="es-MX" sz="1600" dirty="0"/>
              <a:t>	Actualizar la información al periodo que corresponde de acuerdo con la </a:t>
            </a:r>
            <a:r>
              <a:rPr lang="es-MX" sz="1600" i="1" dirty="0"/>
              <a:t>Tabla de actualización y conservación de la información</a:t>
            </a:r>
            <a:r>
              <a:rPr lang="es-MX" sz="1600" dirty="0"/>
              <a:t> </a:t>
            </a:r>
          </a:p>
          <a:p>
            <a:pPr marL="900113" indent="-900113"/>
            <a:r>
              <a:rPr lang="es-MX" sz="1600" b="1" dirty="0"/>
              <a:t>Criterio 12	</a:t>
            </a:r>
            <a:r>
              <a:rPr lang="es-MX" sz="1600" dirty="0"/>
              <a:t>Conservar en el sitio de Internet y a través de la Plataforma Nacional  la información de acuerdo con la </a:t>
            </a:r>
            <a:r>
              <a:rPr lang="es-MX" sz="1600" i="1" dirty="0"/>
              <a:t>Tabla de actualización y conservación de la información</a:t>
            </a:r>
            <a:endParaRPr lang="es-MX" sz="1600" dirty="0"/>
          </a:p>
          <a:p>
            <a:pPr marL="900113" indent="-900113"/>
            <a:endParaRPr lang="es-MX" sz="1600" b="1" dirty="0"/>
          </a:p>
          <a:p>
            <a:pPr marL="900113" indent="-900113"/>
            <a:r>
              <a:rPr lang="es-MX" sz="1600" b="1" dirty="0"/>
              <a:t>Criterios adjetivos de confiabilidad</a:t>
            </a:r>
            <a:endParaRPr lang="es-MX" sz="1600" dirty="0"/>
          </a:p>
          <a:p>
            <a:pPr marL="900113" indent="-900113"/>
            <a:r>
              <a:rPr lang="es-MX" sz="1600" b="1" dirty="0"/>
              <a:t>Criterio 13	</a:t>
            </a:r>
            <a:r>
              <a:rPr lang="es-MX" sz="1600" dirty="0"/>
              <a:t>Área(s) o unidad(es) administrativa(s) que genera(n) o posee(n) la información respectiva y son responsables de publicar y actualizar la información </a:t>
            </a:r>
          </a:p>
          <a:p>
            <a:pPr marL="900113" indent="-900113"/>
            <a:r>
              <a:rPr lang="es-MX" sz="1600" b="1" dirty="0"/>
              <a:t>Criterio 14	</a:t>
            </a:r>
            <a:r>
              <a:rPr lang="es-MX" sz="1600" dirty="0"/>
              <a:t>Fecha de actualización de la información publicada con el formato día/mes/año (por ej. 31/Marzo/2015) </a:t>
            </a:r>
          </a:p>
          <a:p>
            <a:pPr marL="900113" indent="-900113"/>
            <a:r>
              <a:rPr lang="es-MX" sz="1600" b="1" dirty="0"/>
              <a:t>Criterio 15	</a:t>
            </a:r>
            <a:r>
              <a:rPr lang="es-MX" sz="1600" dirty="0"/>
              <a:t>Fecha de validación de la información publicada con el formato día/mes/año (por ej. 31/Marzo/2015)</a:t>
            </a:r>
          </a:p>
          <a:p>
            <a:pPr marL="900113" indent="-900113"/>
            <a:endParaRPr lang="es-MX" sz="1600" b="1" dirty="0"/>
          </a:p>
          <a:p>
            <a:pPr marL="900113" indent="-900113"/>
            <a:r>
              <a:rPr lang="es-MX" sz="1600" b="1" dirty="0"/>
              <a:t>Criterios adjetivos de formato</a:t>
            </a:r>
            <a:endParaRPr lang="es-MX" sz="1600" dirty="0"/>
          </a:p>
          <a:p>
            <a:pPr marL="900113" indent="-900113"/>
            <a:r>
              <a:rPr lang="es-MX" sz="1600" b="1" dirty="0"/>
              <a:t>Criterio 16	</a:t>
            </a:r>
            <a:r>
              <a:rPr lang="es-MX" sz="1600" dirty="0"/>
              <a:t>La información publicada se organiza mediante el formato 7 en el que se incluyen todos los campos especificados en los criterios sustantivos de contenido </a:t>
            </a:r>
          </a:p>
          <a:p>
            <a:pPr marL="900113" indent="-900113"/>
            <a:r>
              <a:rPr lang="es-MX" sz="1600" b="1" dirty="0"/>
              <a:t>Criterio 17	</a:t>
            </a:r>
            <a:r>
              <a:rPr lang="es-MX" sz="1600" dirty="0"/>
              <a:t>El soporte de la información permite su reutilización</a:t>
            </a:r>
          </a:p>
          <a:p>
            <a:endParaRPr lang="es-MX" sz="1600" b="1" dirty="0"/>
          </a:p>
          <a:p>
            <a:endParaRPr lang="es-MX" sz="1600" b="1" dirty="0"/>
          </a:p>
          <a:p>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Tree>
    <p:extLst>
      <p:ext uri="{BB962C8B-B14F-4D97-AF65-F5344CB8AC3E}">
        <p14:creationId xmlns:p14="http://schemas.microsoft.com/office/powerpoint/2010/main" val="3410845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96752"/>
            <a:ext cx="8311482" cy="830997"/>
          </a:xfrm>
          <a:prstGeom prst="rect">
            <a:avLst/>
          </a:prstGeom>
        </p:spPr>
        <p:txBody>
          <a:bodyPr wrap="square">
            <a:spAutoFit/>
          </a:bodyPr>
          <a:lstStyle/>
          <a:p>
            <a:r>
              <a:rPr lang="es-MX" sz="1600" b="1" dirty="0"/>
              <a:t>Formato 7. LGT_Art_70_Fr_VII</a:t>
            </a:r>
            <a:endParaRPr lang="es-MX" sz="1600" dirty="0"/>
          </a:p>
          <a:p>
            <a:r>
              <a:rPr lang="es-MX" sz="1600" b="1" dirty="0"/>
              <a:t>Directorio de servidores(as) públicos(as) de &lt;&lt;sujeto obligado&gt;&gt;</a:t>
            </a:r>
            <a:endParaRPr lang="es-MX" sz="1600" dirty="0"/>
          </a:p>
          <a:p>
            <a:pPr algn="ctr"/>
            <a:endParaRPr lang="es-MX" sz="1600" b="1"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9" name="1 Título"/>
          <p:cNvSpPr>
            <a:spLocks noGrp="1"/>
          </p:cNvSpPr>
          <p:nvPr>
            <p:ph type="title"/>
          </p:nvPr>
        </p:nvSpPr>
        <p:spPr>
          <a:xfrm>
            <a:off x="1249967" y="354838"/>
            <a:ext cx="7786529" cy="709688"/>
          </a:xfrm>
          <a:solidFill>
            <a:srgbClr val="7030A0"/>
          </a:solidFill>
        </p:spPr>
        <p:txBody>
          <a:bodyPr>
            <a:noAutofit/>
          </a:bodyPr>
          <a:lstStyle/>
          <a:p>
            <a:pPr algn="r"/>
            <a:r>
              <a:rPr lang="es-MX" sz="3200" dirty="0">
                <a:solidFill>
                  <a:schemeClr val="bg1"/>
                </a:solidFill>
              </a:rPr>
              <a:t>Ejemplo: artículo 70, fracción VII</a:t>
            </a:r>
            <a:endParaRPr lang="es-MX" sz="3000" dirty="0">
              <a:solidFill>
                <a:schemeClr val="bg1"/>
              </a:solidFill>
            </a:endParaRPr>
          </a:p>
        </p:txBody>
      </p:sp>
      <p:graphicFrame>
        <p:nvGraphicFramePr>
          <p:cNvPr id="3" name="2 Tabla"/>
          <p:cNvGraphicFramePr>
            <a:graphicFrameLocks noGrp="1"/>
          </p:cNvGraphicFramePr>
          <p:nvPr>
            <p:extLst/>
          </p:nvPr>
        </p:nvGraphicFramePr>
        <p:xfrm>
          <a:off x="395536" y="2204864"/>
          <a:ext cx="8208912" cy="1440161"/>
        </p:xfrm>
        <a:graphic>
          <a:graphicData uri="http://schemas.openxmlformats.org/drawingml/2006/table">
            <a:tbl>
              <a:tblPr firstRow="1" firstCol="1" bandRow="1"/>
              <a:tblGrid>
                <a:gridCol w="924774">
                  <a:extLst>
                    <a:ext uri="{9D8B030D-6E8A-4147-A177-3AD203B41FA5}">
                      <a16:colId xmlns:a16="http://schemas.microsoft.com/office/drawing/2014/main" val="20000"/>
                    </a:ext>
                  </a:extLst>
                </a:gridCol>
                <a:gridCol w="924774">
                  <a:extLst>
                    <a:ext uri="{9D8B030D-6E8A-4147-A177-3AD203B41FA5}">
                      <a16:colId xmlns:a16="http://schemas.microsoft.com/office/drawing/2014/main" val="20001"/>
                    </a:ext>
                  </a:extLst>
                </a:gridCol>
                <a:gridCol w="1289909">
                  <a:extLst>
                    <a:ext uri="{9D8B030D-6E8A-4147-A177-3AD203B41FA5}">
                      <a16:colId xmlns:a16="http://schemas.microsoft.com/office/drawing/2014/main" val="20002"/>
                    </a:ext>
                  </a:extLst>
                </a:gridCol>
                <a:gridCol w="966326">
                  <a:extLst>
                    <a:ext uri="{9D8B030D-6E8A-4147-A177-3AD203B41FA5}">
                      <a16:colId xmlns:a16="http://schemas.microsoft.com/office/drawing/2014/main" val="20003"/>
                    </a:ext>
                  </a:extLst>
                </a:gridCol>
                <a:gridCol w="785085">
                  <a:extLst>
                    <a:ext uri="{9D8B030D-6E8A-4147-A177-3AD203B41FA5}">
                      <a16:colId xmlns:a16="http://schemas.microsoft.com/office/drawing/2014/main" val="20004"/>
                    </a:ext>
                  </a:extLst>
                </a:gridCol>
                <a:gridCol w="828406">
                  <a:extLst>
                    <a:ext uri="{9D8B030D-6E8A-4147-A177-3AD203B41FA5}">
                      <a16:colId xmlns:a16="http://schemas.microsoft.com/office/drawing/2014/main" val="20005"/>
                    </a:ext>
                  </a:extLst>
                </a:gridCol>
                <a:gridCol w="1244819">
                  <a:extLst>
                    <a:ext uri="{9D8B030D-6E8A-4147-A177-3AD203B41FA5}">
                      <a16:colId xmlns:a16="http://schemas.microsoft.com/office/drawing/2014/main" val="20006"/>
                    </a:ext>
                  </a:extLst>
                </a:gridCol>
                <a:gridCol w="1244819">
                  <a:extLst>
                    <a:ext uri="{9D8B030D-6E8A-4147-A177-3AD203B41FA5}">
                      <a16:colId xmlns:a16="http://schemas.microsoft.com/office/drawing/2014/main" val="20007"/>
                    </a:ext>
                  </a:extLst>
                </a:gridCol>
              </a:tblGrid>
              <a:tr h="968997">
                <a:tc>
                  <a:txBody>
                    <a:bodyPr/>
                    <a:lstStyle/>
                    <a:p>
                      <a:pPr algn="ctr">
                        <a:lnSpc>
                          <a:spcPct val="115000"/>
                        </a:lnSpc>
                        <a:spcAft>
                          <a:spcPts val="0"/>
                        </a:spcAft>
                      </a:pPr>
                      <a:r>
                        <a:rPr lang="es-MX" sz="1200" dirty="0">
                          <a:effectLst/>
                          <a:latin typeface="Calibri"/>
                          <a:ea typeface="Calibri"/>
                          <a:cs typeface="Times New Roman"/>
                        </a:rPr>
                        <a:t>Ejercicio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Clave o nivel del puesto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810" algn="ctr">
                        <a:lnSpc>
                          <a:spcPct val="115000"/>
                        </a:lnSpc>
                        <a:spcAft>
                          <a:spcPts val="0"/>
                        </a:spcAft>
                      </a:pPr>
                      <a:r>
                        <a:rPr lang="es-MX" sz="1200">
                          <a:effectLst/>
                          <a:latin typeface="Calibri"/>
                          <a:ea typeface="Calibri"/>
                          <a:cs typeface="Times New Roman"/>
                        </a:rPr>
                        <a:t>Denominación del cargo o nombramiento otorgado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Nombre(s)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8255" algn="ctr">
                        <a:lnSpc>
                          <a:spcPct val="115000"/>
                        </a:lnSpc>
                        <a:spcAft>
                          <a:spcPts val="0"/>
                        </a:spcAft>
                      </a:pPr>
                      <a:r>
                        <a:rPr lang="es-MX" sz="1200">
                          <a:effectLst/>
                          <a:latin typeface="Calibri"/>
                          <a:ea typeface="Calibri"/>
                          <a:cs typeface="Times New Roman"/>
                        </a:rPr>
                        <a:t>Primer apellido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Segundo apellido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Unidad administrativa de adscripción</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Fecha de alta en el cargo (formato día/mes/año)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235582">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235582">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dirty="0">
                          <a:effectLst/>
                          <a:latin typeface="Calibri"/>
                          <a:ea typeface="Calibri"/>
                          <a:cs typeface="Times New Roman"/>
                        </a:rPr>
                        <a:t> </a:t>
                      </a:r>
                      <a:endParaRPr lang="es-MX" sz="2000" dirty="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10 Tabla"/>
          <p:cNvGraphicFramePr>
            <a:graphicFrameLocks noGrp="1"/>
          </p:cNvGraphicFramePr>
          <p:nvPr>
            <p:extLst/>
          </p:nvPr>
        </p:nvGraphicFramePr>
        <p:xfrm>
          <a:off x="362647" y="4005064"/>
          <a:ext cx="8241800" cy="1290955"/>
        </p:xfrm>
        <a:graphic>
          <a:graphicData uri="http://schemas.openxmlformats.org/drawingml/2006/table">
            <a:tbl>
              <a:tblPr firstRow="1" firstCol="1" bandRow="1"/>
              <a:tblGrid>
                <a:gridCol w="887026">
                  <a:extLst>
                    <a:ext uri="{9D8B030D-6E8A-4147-A177-3AD203B41FA5}">
                      <a16:colId xmlns:a16="http://schemas.microsoft.com/office/drawing/2014/main" val="20000"/>
                    </a:ext>
                  </a:extLst>
                </a:gridCol>
                <a:gridCol w="786472">
                  <a:extLst>
                    <a:ext uri="{9D8B030D-6E8A-4147-A177-3AD203B41FA5}">
                      <a16:colId xmlns:a16="http://schemas.microsoft.com/office/drawing/2014/main" val="20001"/>
                    </a:ext>
                  </a:extLst>
                </a:gridCol>
                <a:gridCol w="1048630">
                  <a:extLst>
                    <a:ext uri="{9D8B030D-6E8A-4147-A177-3AD203B41FA5}">
                      <a16:colId xmlns:a16="http://schemas.microsoft.com/office/drawing/2014/main" val="20002"/>
                    </a:ext>
                  </a:extLst>
                </a:gridCol>
                <a:gridCol w="787370">
                  <a:extLst>
                    <a:ext uri="{9D8B030D-6E8A-4147-A177-3AD203B41FA5}">
                      <a16:colId xmlns:a16="http://schemas.microsoft.com/office/drawing/2014/main" val="20003"/>
                    </a:ext>
                  </a:extLst>
                </a:gridCol>
                <a:gridCol w="1048630">
                  <a:extLst>
                    <a:ext uri="{9D8B030D-6E8A-4147-A177-3AD203B41FA5}">
                      <a16:colId xmlns:a16="http://schemas.microsoft.com/office/drawing/2014/main" val="20004"/>
                    </a:ext>
                  </a:extLst>
                </a:gridCol>
                <a:gridCol w="524315">
                  <a:extLst>
                    <a:ext uri="{9D8B030D-6E8A-4147-A177-3AD203B41FA5}">
                      <a16:colId xmlns:a16="http://schemas.microsoft.com/office/drawing/2014/main" val="20005"/>
                    </a:ext>
                  </a:extLst>
                </a:gridCol>
                <a:gridCol w="1114169">
                  <a:extLst>
                    <a:ext uri="{9D8B030D-6E8A-4147-A177-3AD203B41FA5}">
                      <a16:colId xmlns:a16="http://schemas.microsoft.com/office/drawing/2014/main" val="20006"/>
                    </a:ext>
                  </a:extLst>
                </a:gridCol>
                <a:gridCol w="982193">
                  <a:extLst>
                    <a:ext uri="{9D8B030D-6E8A-4147-A177-3AD203B41FA5}">
                      <a16:colId xmlns:a16="http://schemas.microsoft.com/office/drawing/2014/main" val="20007"/>
                    </a:ext>
                  </a:extLst>
                </a:gridCol>
                <a:gridCol w="1062995">
                  <a:extLst>
                    <a:ext uri="{9D8B030D-6E8A-4147-A177-3AD203B41FA5}">
                      <a16:colId xmlns:a16="http://schemas.microsoft.com/office/drawing/2014/main" val="20008"/>
                    </a:ext>
                  </a:extLst>
                </a:gridCol>
              </a:tblGrid>
              <a:tr h="239395">
                <a:tc gridSpan="6">
                  <a:txBody>
                    <a:bodyPr/>
                    <a:lstStyle/>
                    <a:p>
                      <a:pPr algn="ctr">
                        <a:lnSpc>
                          <a:spcPct val="115000"/>
                        </a:lnSpc>
                        <a:spcAft>
                          <a:spcPts val="0"/>
                        </a:spcAft>
                      </a:pPr>
                      <a:r>
                        <a:rPr lang="es-MX" sz="1200" dirty="0">
                          <a:effectLst/>
                          <a:latin typeface="Calibri"/>
                          <a:ea typeface="Calibri"/>
                          <a:cs typeface="Times New Roman"/>
                        </a:rPr>
                        <a:t>Domicilio oficial</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rowSpan="2">
                  <a:txBody>
                    <a:bodyPr/>
                    <a:lstStyle/>
                    <a:p>
                      <a:pPr algn="ctr">
                        <a:lnSpc>
                          <a:spcPct val="115000"/>
                        </a:lnSpc>
                        <a:spcAft>
                          <a:spcPts val="0"/>
                        </a:spcAft>
                      </a:pPr>
                      <a:r>
                        <a:rPr lang="es-MX" sz="1200">
                          <a:effectLst/>
                          <a:latin typeface="Calibri"/>
                          <a:ea typeface="Calibri"/>
                          <a:cs typeface="Times New Roman"/>
                        </a:rPr>
                        <a:t>Número(s) de teléfono oficial</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2">
                  <a:txBody>
                    <a:bodyPr/>
                    <a:lstStyle/>
                    <a:p>
                      <a:pPr algn="ctr">
                        <a:lnSpc>
                          <a:spcPct val="115000"/>
                        </a:lnSpc>
                        <a:spcAft>
                          <a:spcPts val="0"/>
                        </a:spcAft>
                      </a:pPr>
                      <a:r>
                        <a:rPr lang="es-MX" sz="1200">
                          <a:effectLst/>
                          <a:latin typeface="Calibri"/>
                          <a:ea typeface="Calibri"/>
                          <a:cs typeface="Times New Roman"/>
                        </a:rPr>
                        <a:t>Extensión</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2">
                  <a:txBody>
                    <a:bodyPr/>
                    <a:lstStyle/>
                    <a:p>
                      <a:pPr algn="ctr">
                        <a:lnSpc>
                          <a:spcPct val="115000"/>
                        </a:lnSpc>
                        <a:spcAft>
                          <a:spcPts val="0"/>
                        </a:spcAft>
                      </a:pPr>
                      <a:r>
                        <a:rPr lang="es-MX" sz="1200">
                          <a:effectLst/>
                          <a:latin typeface="Calibri"/>
                          <a:ea typeface="Calibri"/>
                          <a:cs typeface="Times New Roman"/>
                        </a:rPr>
                        <a:t>Correo electrónico oficial</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93980">
                <a:tc>
                  <a:txBody>
                    <a:bodyPr/>
                    <a:lstStyle/>
                    <a:p>
                      <a:pPr algn="ctr">
                        <a:lnSpc>
                          <a:spcPct val="115000"/>
                        </a:lnSpc>
                        <a:spcAft>
                          <a:spcPts val="0"/>
                        </a:spcAft>
                      </a:pPr>
                      <a:r>
                        <a:rPr lang="es-MX" sz="1200">
                          <a:effectLst/>
                          <a:latin typeface="Calibri"/>
                          <a:ea typeface="Calibri"/>
                          <a:cs typeface="Times New Roman"/>
                        </a:rPr>
                        <a:t>Calle</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Número Exterior</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Número Interior</a:t>
                      </a:r>
                      <a:endParaRPr lang="es-MX" sz="2000">
                        <a:effectLst/>
                        <a:latin typeface="Calibri"/>
                        <a:ea typeface="Calibri"/>
                        <a:cs typeface="Times New Roman"/>
                      </a:endParaRPr>
                    </a:p>
                    <a:p>
                      <a:pPr algn="ctr">
                        <a:lnSpc>
                          <a:spcPct val="115000"/>
                        </a:lnSpc>
                        <a:spcAft>
                          <a:spcPts val="0"/>
                        </a:spcAft>
                      </a:pPr>
                      <a:r>
                        <a:rPr lang="es-MX" sz="1200">
                          <a:effectLst/>
                          <a:latin typeface="Calibri"/>
                          <a:ea typeface="Calibri"/>
                          <a:cs typeface="Times New Roman"/>
                        </a:rPr>
                        <a:t>(en su caso)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Colonia</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Delegación o municipio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C.P.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1"/>
                  </a:ext>
                </a:extLst>
              </a:tr>
              <a:tr h="193675">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3675">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 </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 name="11 CuadroTexto"/>
          <p:cNvSpPr txBox="1"/>
          <p:nvPr/>
        </p:nvSpPr>
        <p:spPr>
          <a:xfrm>
            <a:off x="436982" y="5445224"/>
            <a:ext cx="8311482" cy="1384995"/>
          </a:xfrm>
          <a:prstGeom prst="rect">
            <a:avLst/>
          </a:prstGeom>
          <a:noFill/>
        </p:spPr>
        <p:txBody>
          <a:bodyPr wrap="square" rtlCol="0">
            <a:spAutoFit/>
          </a:bodyPr>
          <a:lstStyle/>
          <a:p>
            <a:r>
              <a:rPr lang="es-MX" sz="1400" dirty="0"/>
              <a:t>Periodo de actualización de la información: (quincenal, mensual, bimestral, trimestral,  semestral, anual, bianual, etc.)</a:t>
            </a:r>
          </a:p>
          <a:p>
            <a:r>
              <a:rPr lang="es-MX" sz="1400" dirty="0"/>
              <a:t>Fecha de actualización: día/mes/año</a:t>
            </a:r>
          </a:p>
          <a:p>
            <a:r>
              <a:rPr lang="es-MX" sz="1400" dirty="0"/>
              <a:t>Fecha de validación: día/mes/año</a:t>
            </a:r>
          </a:p>
          <a:p>
            <a:r>
              <a:rPr lang="es-MX" sz="1400" dirty="0"/>
              <a:t>Área(s) o unidad(es) administrativa(s) responsable(s) de la información: ______________________</a:t>
            </a:r>
          </a:p>
          <a:p>
            <a:endParaRPr lang="es-MX" sz="1400" dirty="0"/>
          </a:p>
        </p:txBody>
      </p:sp>
    </p:spTree>
    <p:extLst>
      <p:ext uri="{BB962C8B-B14F-4D97-AF65-F5344CB8AC3E}">
        <p14:creationId xmlns:p14="http://schemas.microsoft.com/office/powerpoint/2010/main" val="17463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275269"/>
            <a:ext cx="7574505" cy="585779"/>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5016758"/>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solidFill>
                <a:schemeClr val="bg1"/>
              </a:solidFill>
            </a:endParaRPr>
          </a:p>
          <a:p>
            <a:pPr marL="457200" lvl="0" indent="-457200" algn="just">
              <a:buFont typeface="+mj-lt"/>
              <a:buAutoNum type="arabicPeriod"/>
            </a:pPr>
            <a:r>
              <a:rPr lang="es-MX" sz="2800" b="1" dirty="0">
                <a:solidFill>
                  <a:schemeClr val="bg1"/>
                </a:solidFill>
              </a:rPr>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Ejecutivo, Legislativo y Judicial</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1116589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Obligaciones de transparencia</a:t>
            </a:r>
          </a:p>
        </p:txBody>
      </p:sp>
      <p:sp>
        <p:nvSpPr>
          <p:cNvPr id="8" name="7 Rectángulo"/>
          <p:cNvSpPr/>
          <p:nvPr/>
        </p:nvSpPr>
        <p:spPr>
          <a:xfrm>
            <a:off x="539552" y="1659581"/>
            <a:ext cx="7632848" cy="1976567"/>
          </a:xfrm>
          <a:prstGeom prst="rect">
            <a:avLst/>
          </a:prstGeom>
        </p:spPr>
        <p:txBody>
          <a:bodyPr wrap="square">
            <a:spAutoFit/>
          </a:bodyPr>
          <a:lstStyle/>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Artículo 70 </a:t>
            </a:r>
            <a:r>
              <a:rPr lang="es-MX" b="1" dirty="0" err="1">
                <a:latin typeface="Arial"/>
                <a:ea typeface="Calibri"/>
                <a:cs typeface="Times New Roman"/>
              </a:rPr>
              <a:t>LGTAIP</a:t>
            </a:r>
            <a:r>
              <a:rPr lang="es-MX" b="1" dirty="0">
                <a:latin typeface="Arial"/>
                <a:ea typeface="Calibri"/>
                <a:cs typeface="Times New Roman"/>
              </a:rPr>
              <a:t>.</a:t>
            </a:r>
            <a:r>
              <a:rPr lang="es-MX" dirty="0">
                <a:latin typeface="Arial"/>
                <a:ea typeface="Calibri"/>
                <a:cs typeface="Times New Roman"/>
              </a:rPr>
              <a:t> (…) Los Sujetos Obligados pondrán a disposición del público y mantendrán actualizada en los respectivos medios electrónicos, de acuerdo con sus facultades, atribuciones, funciones u objeto social, según corresponda, la información, por lo menos de los temas, documentos y políticas contenidas en los artículos 70 al 83</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6 Marcador de contenido"/>
          <p:cNvSpPr txBox="1">
            <a:spLocks noGrp="1"/>
          </p:cNvSpPr>
          <p:nvPr>
            <p:ph sz="quarter" idx="1"/>
          </p:nvPr>
        </p:nvSpPr>
        <p:spPr>
          <a:xfrm>
            <a:off x="899592" y="3779912"/>
            <a:ext cx="7128792" cy="1446550"/>
          </a:xfrm>
          <a:prstGeom prst="rect">
            <a:avLst/>
          </a:prstGeom>
          <a:noFill/>
        </p:spPr>
        <p:txBody>
          <a:bodyPr wrap="square" rtlCol="0">
            <a:spAutoFit/>
          </a:bodyPr>
          <a:lstStyle/>
          <a:p>
            <a:pPr marL="0" indent="0" algn="just">
              <a:buNone/>
            </a:pPr>
            <a:r>
              <a:rPr lang="es-MX" sz="2000" b="1" dirty="0"/>
              <a:t>Obligaciones de transparencia comunes</a:t>
            </a:r>
          </a:p>
          <a:p>
            <a:pPr marL="0" indent="0" algn="just">
              <a:buNone/>
            </a:pPr>
            <a:r>
              <a:rPr lang="es-MX" sz="2000" dirty="0"/>
              <a:t>Requerimientos de información que deben ser atendidos por </a:t>
            </a:r>
            <a:r>
              <a:rPr lang="es-MX" sz="2000" b="1" dirty="0">
                <a:solidFill>
                  <a:schemeClr val="accent1">
                    <a:lumMod val="75000"/>
                  </a:schemeClr>
                </a:solidFill>
              </a:rPr>
              <a:t>TODOS</a:t>
            </a:r>
            <a:r>
              <a:rPr lang="es-MX" sz="2000" dirty="0"/>
              <a:t> los sujetos obligados.</a:t>
            </a:r>
          </a:p>
          <a:p>
            <a:pPr algn="just"/>
            <a:endParaRPr lang="es-MX" sz="2000" dirty="0"/>
          </a:p>
        </p:txBody>
      </p:sp>
      <p:graphicFrame>
        <p:nvGraphicFramePr>
          <p:cNvPr id="6" name="5 Diagrama"/>
          <p:cNvGraphicFramePr/>
          <p:nvPr>
            <p:extLst/>
          </p:nvPr>
        </p:nvGraphicFramePr>
        <p:xfrm>
          <a:off x="1619672" y="4537720"/>
          <a:ext cx="5904656" cy="2304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3248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4716016" y="6165304"/>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3" name="12 Rectángulo"/>
          <p:cNvSpPr/>
          <p:nvPr/>
        </p:nvSpPr>
        <p:spPr>
          <a:xfrm>
            <a:off x="251520" y="5920102"/>
            <a:ext cx="4176464" cy="60524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2" name="11 Rectángulo"/>
          <p:cNvSpPr/>
          <p:nvPr/>
        </p:nvSpPr>
        <p:spPr>
          <a:xfrm>
            <a:off x="217990" y="2492896"/>
            <a:ext cx="4209993" cy="60524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1" name="10 Rectángulo"/>
          <p:cNvSpPr/>
          <p:nvPr/>
        </p:nvSpPr>
        <p:spPr>
          <a:xfrm>
            <a:off x="4716016" y="5229200"/>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0" name="9 Rectángulo"/>
          <p:cNvSpPr/>
          <p:nvPr/>
        </p:nvSpPr>
        <p:spPr>
          <a:xfrm>
            <a:off x="4716016" y="2708920"/>
            <a:ext cx="3960440" cy="24520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9" name="8 Rectángulo"/>
          <p:cNvSpPr/>
          <p:nvPr/>
        </p:nvSpPr>
        <p:spPr>
          <a:xfrm>
            <a:off x="251519" y="3666290"/>
            <a:ext cx="4209993" cy="24520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70: Rubros temáticos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4 Rectángulo"/>
          <p:cNvSpPr/>
          <p:nvPr/>
        </p:nvSpPr>
        <p:spPr>
          <a:xfrm>
            <a:off x="179512" y="1052736"/>
            <a:ext cx="4320480" cy="5875904"/>
          </a:xfrm>
          <a:prstGeom prst="rect">
            <a:avLst/>
          </a:prstGeom>
        </p:spPr>
        <p:txBody>
          <a:bodyPr wrap="square">
            <a:spAutoFit/>
          </a:bodyPr>
          <a:lstStyle/>
          <a:p>
            <a:pPr marL="712788" indent="-712788" algn="just">
              <a:lnSpc>
                <a:spcPct val="150000"/>
              </a:lnSpc>
            </a:pPr>
            <a:r>
              <a:rPr lang="es-MX" sz="1400" dirty="0"/>
              <a:t>I.	Marco normativo </a:t>
            </a:r>
          </a:p>
          <a:p>
            <a:pPr marL="712788" indent="-712788" algn="just">
              <a:lnSpc>
                <a:spcPct val="150000"/>
              </a:lnSpc>
            </a:pPr>
            <a:r>
              <a:rPr lang="es-MX" sz="1400" dirty="0"/>
              <a:t>II.	Estructura orgánica </a:t>
            </a:r>
          </a:p>
          <a:p>
            <a:pPr marL="712788" indent="-712788" algn="just">
              <a:lnSpc>
                <a:spcPct val="150000"/>
              </a:lnSpc>
            </a:pPr>
            <a:r>
              <a:rPr lang="es-MX" sz="1400" dirty="0"/>
              <a:t>III.	Facultades de cada Área</a:t>
            </a:r>
          </a:p>
          <a:p>
            <a:pPr marL="712788" indent="-712788" algn="just">
              <a:lnSpc>
                <a:spcPct val="150000"/>
              </a:lnSpc>
            </a:pPr>
            <a:r>
              <a:rPr lang="es-MX" sz="1400" dirty="0"/>
              <a:t>IV.	Metas y objetivos </a:t>
            </a:r>
            <a:endParaRPr lang="es-MX" sz="1400" dirty="0">
              <a:solidFill>
                <a:schemeClr val="bg1"/>
              </a:solidFill>
            </a:endParaRPr>
          </a:p>
          <a:p>
            <a:pPr marL="712788" indent="-712788" algn="just">
              <a:lnSpc>
                <a:spcPct val="150000"/>
              </a:lnSpc>
            </a:pPr>
            <a:r>
              <a:rPr lang="es-MX" sz="1400" b="1" i="1" dirty="0">
                <a:solidFill>
                  <a:schemeClr val="bg1"/>
                </a:solidFill>
              </a:rPr>
              <a:t>V.	Indicadores interés público</a:t>
            </a:r>
          </a:p>
          <a:p>
            <a:pPr marL="712788" indent="-712788" algn="just">
              <a:lnSpc>
                <a:spcPct val="150000"/>
              </a:lnSpc>
            </a:pPr>
            <a:r>
              <a:rPr lang="es-MX" sz="1400" b="1" i="1" dirty="0">
                <a:solidFill>
                  <a:schemeClr val="bg1"/>
                </a:solidFill>
              </a:rPr>
              <a:t>VI.	Indicadores de resultados</a:t>
            </a:r>
          </a:p>
          <a:p>
            <a:pPr marL="712788" indent="-712788" algn="just">
              <a:lnSpc>
                <a:spcPct val="150000"/>
              </a:lnSpc>
            </a:pPr>
            <a:r>
              <a:rPr lang="es-MX" sz="1400" dirty="0"/>
              <a:t>VII.	Directorio</a:t>
            </a:r>
          </a:p>
          <a:p>
            <a:pPr marL="712788" indent="-712788" algn="just">
              <a:lnSpc>
                <a:spcPct val="150000"/>
              </a:lnSpc>
            </a:pPr>
            <a:r>
              <a:rPr lang="es-MX" sz="1400" dirty="0"/>
              <a:t>VIII.	Remuneración servidores públicos</a:t>
            </a:r>
          </a:p>
          <a:p>
            <a:pPr marL="712788" indent="-712788" algn="just">
              <a:lnSpc>
                <a:spcPct val="150000"/>
              </a:lnSpc>
            </a:pPr>
            <a:r>
              <a:rPr lang="es-MX" sz="1400" dirty="0">
                <a:solidFill>
                  <a:schemeClr val="bg1"/>
                </a:solidFill>
              </a:rPr>
              <a:t>IX.	Gastos de representación y viáticos</a:t>
            </a:r>
          </a:p>
          <a:p>
            <a:pPr marL="712788" indent="-712788" algn="just">
              <a:lnSpc>
                <a:spcPct val="150000"/>
              </a:lnSpc>
            </a:pPr>
            <a:r>
              <a:rPr lang="es-MX" sz="1400" dirty="0"/>
              <a:t>X.	Total de plazas (base y confianza)</a:t>
            </a:r>
          </a:p>
          <a:p>
            <a:pPr marL="712788" indent="-712788" algn="just">
              <a:lnSpc>
                <a:spcPct val="150000"/>
              </a:lnSpc>
            </a:pPr>
            <a:r>
              <a:rPr lang="es-MX" sz="1400" dirty="0"/>
              <a:t>XI.	Contrataciones honorarios</a:t>
            </a:r>
          </a:p>
          <a:p>
            <a:pPr marL="712788" indent="-712788" algn="just">
              <a:lnSpc>
                <a:spcPct val="150000"/>
              </a:lnSpc>
            </a:pPr>
            <a:r>
              <a:rPr lang="es-MX" sz="1400" dirty="0"/>
              <a:t>XII.	Declaraciones patrimoniales</a:t>
            </a:r>
          </a:p>
          <a:p>
            <a:pPr marL="712788" indent="-712788" algn="just">
              <a:lnSpc>
                <a:spcPct val="150000"/>
              </a:lnSpc>
            </a:pPr>
            <a:r>
              <a:rPr lang="es-MX" sz="1400" dirty="0"/>
              <a:t>XIII.	Datos de Unidad de Transparencia</a:t>
            </a:r>
          </a:p>
          <a:p>
            <a:pPr marL="712788" indent="-712788" algn="just">
              <a:lnSpc>
                <a:spcPct val="150000"/>
              </a:lnSpc>
            </a:pPr>
            <a:r>
              <a:rPr lang="es-MX" sz="1400" dirty="0"/>
              <a:t>XIV.	Concursos para ocupar cargos </a:t>
            </a:r>
          </a:p>
          <a:p>
            <a:pPr marL="712788" indent="-712788" algn="just">
              <a:lnSpc>
                <a:spcPct val="150000"/>
              </a:lnSpc>
            </a:pPr>
            <a:r>
              <a:rPr lang="es-MX" sz="1400" dirty="0"/>
              <a:t>XV.	Programas sociales</a:t>
            </a:r>
          </a:p>
          <a:p>
            <a:pPr marL="712788" indent="-712788" algn="just">
              <a:lnSpc>
                <a:spcPct val="150000"/>
              </a:lnSpc>
            </a:pPr>
            <a:r>
              <a:rPr lang="es-MX" sz="1400" dirty="0">
                <a:solidFill>
                  <a:schemeClr val="bg1"/>
                </a:solidFill>
              </a:rPr>
              <a:t>XVI.	Relaciones laborales y recursos públicos 	a  sindicatos</a:t>
            </a:r>
          </a:p>
          <a:p>
            <a:pPr marL="712788" indent="-712788" algn="just">
              <a:lnSpc>
                <a:spcPct val="150000"/>
              </a:lnSpc>
            </a:pPr>
            <a:r>
              <a:rPr lang="es-MX" sz="1400" dirty="0"/>
              <a:t>XVII.	Datos curriculares</a:t>
            </a:r>
          </a:p>
        </p:txBody>
      </p:sp>
      <p:sp>
        <p:nvSpPr>
          <p:cNvPr id="6" name="5 Rectángulo"/>
          <p:cNvSpPr/>
          <p:nvPr/>
        </p:nvSpPr>
        <p:spPr>
          <a:xfrm>
            <a:off x="4716016" y="980728"/>
            <a:ext cx="3600400" cy="5586145"/>
          </a:xfrm>
          <a:prstGeom prst="rect">
            <a:avLst/>
          </a:prstGeom>
        </p:spPr>
        <p:txBody>
          <a:bodyPr wrap="square">
            <a:spAutoFit/>
          </a:bodyPr>
          <a:lstStyle/>
          <a:p>
            <a:pPr marL="712788" indent="-712788">
              <a:lnSpc>
                <a:spcPct val="150000"/>
              </a:lnSpc>
            </a:pPr>
            <a:r>
              <a:rPr lang="es-MX" sz="1400" dirty="0"/>
              <a:t>XVIII.	Funcionarios sancionados</a:t>
            </a:r>
          </a:p>
          <a:p>
            <a:pPr marL="712788" indent="-712788">
              <a:lnSpc>
                <a:spcPct val="150000"/>
              </a:lnSpc>
            </a:pPr>
            <a:r>
              <a:rPr lang="es-MX" sz="1400" dirty="0"/>
              <a:t>XIX.	Servicios </a:t>
            </a:r>
          </a:p>
          <a:p>
            <a:pPr marL="712788" indent="-712788">
              <a:lnSpc>
                <a:spcPct val="150000"/>
              </a:lnSpc>
            </a:pPr>
            <a:r>
              <a:rPr lang="es-MX" sz="1400" dirty="0"/>
              <a:t>XX.	Trámites</a:t>
            </a:r>
          </a:p>
          <a:p>
            <a:pPr marL="712788" indent="-712788">
              <a:lnSpc>
                <a:spcPct val="150000"/>
              </a:lnSpc>
            </a:pPr>
            <a:r>
              <a:rPr lang="es-MX" sz="1400" dirty="0"/>
              <a:t>XXI.	Presupuesto e informes trimestrales</a:t>
            </a:r>
          </a:p>
          <a:p>
            <a:pPr marL="712788" indent="-712788">
              <a:lnSpc>
                <a:spcPct val="150000"/>
              </a:lnSpc>
            </a:pPr>
            <a:r>
              <a:rPr lang="es-MX" sz="1400" dirty="0"/>
              <a:t>XXII.	Deuda pública</a:t>
            </a:r>
          </a:p>
          <a:p>
            <a:pPr marL="712788" indent="-712788">
              <a:lnSpc>
                <a:spcPct val="150000"/>
              </a:lnSpc>
            </a:pPr>
            <a:r>
              <a:rPr lang="es-MX" sz="1400" dirty="0">
                <a:solidFill>
                  <a:schemeClr val="bg1"/>
                </a:solidFill>
              </a:rPr>
              <a:t>XXIII.	Comunicación social y publicidad </a:t>
            </a:r>
          </a:p>
          <a:p>
            <a:pPr marL="712788" indent="-712788">
              <a:lnSpc>
                <a:spcPct val="150000"/>
              </a:lnSpc>
            </a:pPr>
            <a:r>
              <a:rPr lang="es-MX" sz="1400" dirty="0"/>
              <a:t>XXIV.	Resultados de auditorías</a:t>
            </a:r>
          </a:p>
          <a:p>
            <a:pPr marL="712788" indent="-712788">
              <a:lnSpc>
                <a:spcPct val="150000"/>
              </a:lnSpc>
            </a:pPr>
            <a:r>
              <a:rPr lang="es-MX" sz="1400" dirty="0"/>
              <a:t>XXV.	Dictámenes estados financieros</a:t>
            </a:r>
          </a:p>
          <a:p>
            <a:pPr marL="712788" indent="-712788">
              <a:lnSpc>
                <a:spcPct val="150000"/>
              </a:lnSpc>
            </a:pPr>
            <a:r>
              <a:rPr lang="es-MX" sz="1400" dirty="0"/>
              <a:t>XXVI.	Personas físicas o morales a quienes se asigne recursos públicos</a:t>
            </a:r>
          </a:p>
          <a:p>
            <a:pPr marL="712788" indent="-712788">
              <a:lnSpc>
                <a:spcPct val="150000"/>
              </a:lnSpc>
            </a:pPr>
            <a:r>
              <a:rPr lang="es-MX" sz="1400" dirty="0"/>
              <a:t>XXVII.	Concesiones, contratos, convenios, permisos, licencias o autorizaciones otorgados</a:t>
            </a:r>
          </a:p>
          <a:p>
            <a:pPr marL="712788" indent="-712788"/>
            <a:r>
              <a:rPr lang="es-MX" sz="1400" dirty="0">
                <a:solidFill>
                  <a:schemeClr val="bg1"/>
                </a:solidFill>
              </a:rPr>
              <a:t>XXVIII.	Procedimientos de adjudicación directa, invitación restringida y licitaciones</a:t>
            </a:r>
          </a:p>
          <a:p>
            <a:pPr marL="712788" indent="-712788">
              <a:lnSpc>
                <a:spcPct val="150000"/>
              </a:lnSpc>
            </a:pPr>
            <a:r>
              <a:rPr lang="es-MX" sz="1400" dirty="0"/>
              <a:t>XXIX.	Informes</a:t>
            </a:r>
          </a:p>
          <a:p>
            <a:pPr marL="712788" indent="-712788">
              <a:lnSpc>
                <a:spcPct val="150000"/>
              </a:lnSpc>
            </a:pPr>
            <a:r>
              <a:rPr lang="es-MX" sz="1400" dirty="0">
                <a:solidFill>
                  <a:schemeClr val="bg1"/>
                </a:solidFill>
              </a:rPr>
              <a:t>XXX.	Estadísticas generadas</a:t>
            </a:r>
          </a:p>
        </p:txBody>
      </p:sp>
    </p:spTree>
    <p:extLst>
      <p:ext uri="{BB962C8B-B14F-4D97-AF65-F5344CB8AC3E}">
        <p14:creationId xmlns:p14="http://schemas.microsoft.com/office/powerpoint/2010/main" val="3114017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4572000" y="5445224"/>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70: Rubros temáticos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3" name="12 Rectángulo"/>
          <p:cNvSpPr/>
          <p:nvPr/>
        </p:nvSpPr>
        <p:spPr>
          <a:xfrm>
            <a:off x="4590770" y="1561447"/>
            <a:ext cx="4176464" cy="4260077"/>
          </a:xfrm>
          <a:prstGeom prst="rect">
            <a:avLst/>
          </a:prstGeom>
        </p:spPr>
        <p:txBody>
          <a:bodyPr wrap="square">
            <a:spAutoFit/>
          </a:bodyPr>
          <a:lstStyle/>
          <a:p>
            <a:pPr>
              <a:lnSpc>
                <a:spcPct val="150000"/>
              </a:lnSpc>
            </a:pPr>
            <a:r>
              <a:rPr lang="es-MX" sz="1400" dirty="0"/>
              <a:t>XLI.	Estudios pagados con recursos 	públicos</a:t>
            </a:r>
          </a:p>
          <a:p>
            <a:pPr algn="just">
              <a:lnSpc>
                <a:spcPct val="150000"/>
              </a:lnSpc>
            </a:pPr>
            <a:r>
              <a:rPr lang="es-MX" sz="1400" dirty="0"/>
              <a:t>XLII.	Pagos a jubilados y pensionados</a:t>
            </a:r>
          </a:p>
          <a:p>
            <a:pPr algn="just">
              <a:lnSpc>
                <a:spcPct val="150000"/>
              </a:lnSpc>
            </a:pPr>
            <a:r>
              <a:rPr lang="es-MX" sz="1400" dirty="0"/>
              <a:t>XLIII. 	Ingresos totales del sujeto obligado</a:t>
            </a:r>
          </a:p>
          <a:p>
            <a:pPr algn="just">
              <a:lnSpc>
                <a:spcPct val="150000"/>
              </a:lnSpc>
            </a:pPr>
            <a:r>
              <a:rPr lang="es-MX" sz="1400" dirty="0"/>
              <a:t>XLIV.	Donaciones en dinero o en especie</a:t>
            </a:r>
          </a:p>
          <a:p>
            <a:pPr algn="just">
              <a:lnSpc>
                <a:spcPct val="150000"/>
              </a:lnSpc>
            </a:pPr>
            <a:r>
              <a:rPr lang="es-MX" sz="1400" dirty="0"/>
              <a:t>XLV.	Instrumentos de archivos</a:t>
            </a:r>
          </a:p>
          <a:p>
            <a:pPr>
              <a:lnSpc>
                <a:spcPct val="150000"/>
              </a:lnSpc>
            </a:pPr>
            <a:r>
              <a:rPr lang="es-MX" sz="1400" dirty="0"/>
              <a:t>XLVI.	Actas de las sesiones, opiniones y 	recomendaciones de los consejos 	consultivos</a:t>
            </a:r>
          </a:p>
          <a:p>
            <a:pPr marL="900113" indent="-900113">
              <a:lnSpc>
                <a:spcPct val="150000"/>
              </a:lnSpc>
            </a:pPr>
            <a:r>
              <a:rPr lang="es-MX" sz="1400" dirty="0"/>
              <a:t>XLVII.	Solicitudes a empresas concesionarias 	para intervención e comunicaciones 	privadas, y la localización geográfica</a:t>
            </a:r>
          </a:p>
          <a:p>
            <a:pPr algn="just">
              <a:lnSpc>
                <a:spcPct val="150000"/>
              </a:lnSpc>
            </a:pPr>
            <a:r>
              <a:rPr lang="es-MX" sz="1400" dirty="0">
                <a:solidFill>
                  <a:schemeClr val="bg1"/>
                </a:solidFill>
              </a:rPr>
              <a:t>XLVIII.	Otra información útil o relevante</a:t>
            </a:r>
          </a:p>
        </p:txBody>
      </p:sp>
      <p:sp>
        <p:nvSpPr>
          <p:cNvPr id="14" name="13 Rectángulo"/>
          <p:cNvSpPr/>
          <p:nvPr/>
        </p:nvSpPr>
        <p:spPr>
          <a:xfrm>
            <a:off x="179512" y="1494075"/>
            <a:ext cx="4320480" cy="5229573"/>
          </a:xfrm>
          <a:prstGeom prst="rect">
            <a:avLst/>
          </a:prstGeom>
        </p:spPr>
        <p:txBody>
          <a:bodyPr wrap="square">
            <a:spAutoFit/>
          </a:bodyPr>
          <a:lstStyle/>
          <a:p>
            <a:pPr>
              <a:lnSpc>
                <a:spcPct val="150000"/>
              </a:lnSpc>
            </a:pPr>
            <a:r>
              <a:rPr lang="es-MX" sz="1400" dirty="0"/>
              <a:t>XXXI.	Informes de avances y documentos 	financieros</a:t>
            </a:r>
          </a:p>
          <a:p>
            <a:pPr>
              <a:lnSpc>
                <a:spcPct val="150000"/>
              </a:lnSpc>
            </a:pPr>
            <a:r>
              <a:rPr lang="es-MX" sz="1400" dirty="0"/>
              <a:t>XXXII.	Padrón proveedores y contratistas</a:t>
            </a:r>
          </a:p>
          <a:p>
            <a:pPr>
              <a:lnSpc>
                <a:spcPct val="150000"/>
              </a:lnSpc>
            </a:pPr>
            <a:r>
              <a:rPr lang="es-MX" sz="1400" dirty="0"/>
              <a:t>XXXIII.	Convenios con sectores social  y 	privado</a:t>
            </a:r>
          </a:p>
          <a:p>
            <a:pPr>
              <a:lnSpc>
                <a:spcPct val="150000"/>
              </a:lnSpc>
            </a:pPr>
            <a:r>
              <a:rPr lang="es-MX" sz="1400" dirty="0"/>
              <a:t>XXXIV.	Inventario de bienes</a:t>
            </a:r>
          </a:p>
          <a:p>
            <a:pPr>
              <a:lnSpc>
                <a:spcPct val="150000"/>
              </a:lnSpc>
            </a:pPr>
            <a:r>
              <a:rPr lang="es-MX" sz="1400" dirty="0"/>
              <a:t>XXXV.	Recomendaciones  y su atención en 	materia de derechos humanos</a:t>
            </a:r>
          </a:p>
          <a:p>
            <a:pPr>
              <a:lnSpc>
                <a:spcPct val="150000"/>
              </a:lnSpc>
            </a:pPr>
            <a:r>
              <a:rPr lang="es-MX" sz="1400" dirty="0"/>
              <a:t>XXXVI.	Resoluciones y laudos de juicios</a:t>
            </a:r>
          </a:p>
          <a:p>
            <a:pPr>
              <a:lnSpc>
                <a:spcPct val="150000"/>
              </a:lnSpc>
            </a:pPr>
            <a:r>
              <a:rPr lang="es-MX" sz="1400" dirty="0"/>
              <a:t>XXXVII.	Mecanismos de participación 	ciudadana</a:t>
            </a:r>
          </a:p>
          <a:p>
            <a:pPr>
              <a:lnSpc>
                <a:spcPct val="150000"/>
              </a:lnSpc>
            </a:pPr>
            <a:r>
              <a:rPr lang="es-MX" sz="1400" dirty="0"/>
              <a:t>XXXVIII.	Programas ofrecidos</a:t>
            </a:r>
          </a:p>
          <a:p>
            <a:pPr>
              <a:lnSpc>
                <a:spcPct val="150000"/>
              </a:lnSpc>
            </a:pPr>
            <a:r>
              <a:rPr lang="es-MX" sz="1400" dirty="0"/>
              <a:t>XXXIX.	Actas y resoluciones del Comité de 	Transparencia</a:t>
            </a:r>
          </a:p>
          <a:p>
            <a:pPr>
              <a:lnSpc>
                <a:spcPct val="150000"/>
              </a:lnSpc>
            </a:pPr>
            <a:r>
              <a:rPr lang="es-MX" sz="1400" dirty="0"/>
              <a:t>XL.	Evaluaciones y encuestas a programas 	financiados con recursos públicos</a:t>
            </a:r>
          </a:p>
        </p:txBody>
      </p:sp>
    </p:spTree>
    <p:extLst>
      <p:ext uri="{BB962C8B-B14F-4D97-AF65-F5344CB8AC3E}">
        <p14:creationId xmlns:p14="http://schemas.microsoft.com/office/powerpoint/2010/main" val="3090715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851333"/>
            <a:ext cx="7574505" cy="508913"/>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solidFill>
                <a:schemeClr val="bg1"/>
              </a:solidFill>
            </a:endParaRPr>
          </a:p>
          <a:p>
            <a:pPr marL="457200" lvl="0" indent="-457200">
              <a:buFont typeface="+mj-lt"/>
              <a:buAutoNum type="arabicPeriod"/>
            </a:pPr>
            <a:r>
              <a:rPr lang="es-MX" sz="2800" b="1" dirty="0">
                <a:solidFill>
                  <a:schemeClr val="bg1"/>
                </a:solidFill>
              </a:rPr>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501469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Obligaciones específicas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4 Rectángulo"/>
          <p:cNvSpPr/>
          <p:nvPr/>
        </p:nvSpPr>
        <p:spPr>
          <a:xfrm>
            <a:off x="179512" y="1196752"/>
            <a:ext cx="4248472" cy="5632311"/>
          </a:xfrm>
          <a:prstGeom prst="rect">
            <a:avLst/>
          </a:prstGeom>
        </p:spPr>
        <p:txBody>
          <a:bodyPr wrap="square">
            <a:spAutoFit/>
          </a:bodyPr>
          <a:lstStyle/>
          <a:p>
            <a:pPr>
              <a:lnSpc>
                <a:spcPct val="150000"/>
              </a:lnSpc>
            </a:pPr>
            <a:r>
              <a:rPr lang="es-MX" sz="1600" dirty="0"/>
              <a:t>Art. 71	Ejecutivo: Gobierno local y Municipios</a:t>
            </a:r>
          </a:p>
          <a:p>
            <a:pPr>
              <a:lnSpc>
                <a:spcPct val="150000"/>
              </a:lnSpc>
            </a:pPr>
            <a:r>
              <a:rPr lang="es-MX" sz="1600" dirty="0"/>
              <a:t>Art. 72	Legislativo</a:t>
            </a:r>
          </a:p>
          <a:p>
            <a:pPr>
              <a:lnSpc>
                <a:spcPct val="150000"/>
              </a:lnSpc>
            </a:pPr>
            <a:r>
              <a:rPr lang="es-MX" sz="1600" dirty="0"/>
              <a:t>Art. 73	Judicial</a:t>
            </a:r>
          </a:p>
          <a:p>
            <a:pPr>
              <a:lnSpc>
                <a:spcPct val="150000"/>
              </a:lnSpc>
            </a:pPr>
            <a:r>
              <a:rPr lang="es-MX" sz="1600" dirty="0">
                <a:solidFill>
                  <a:srgbClr val="C00000"/>
                </a:solidFill>
              </a:rPr>
              <a:t>Art. 74	INE/OPLE</a:t>
            </a:r>
          </a:p>
          <a:p>
            <a:pPr>
              <a:lnSpc>
                <a:spcPct val="150000"/>
              </a:lnSpc>
            </a:pPr>
            <a:r>
              <a:rPr lang="es-MX" sz="1600" dirty="0"/>
              <a:t>Art. 74	Organismos de protección de los de 	Derechos Humanos</a:t>
            </a:r>
          </a:p>
          <a:p>
            <a:pPr>
              <a:lnSpc>
                <a:spcPct val="150000"/>
              </a:lnSpc>
            </a:pPr>
            <a:r>
              <a:rPr lang="es-MX" sz="1600" dirty="0"/>
              <a:t>Art. 74	Organismos garantes del derecho de 	acceso a la información y la 	protección de datos 	personales</a:t>
            </a:r>
          </a:p>
          <a:p>
            <a:pPr>
              <a:lnSpc>
                <a:spcPct val="150000"/>
              </a:lnSpc>
            </a:pPr>
            <a:r>
              <a:rPr lang="es-MX" sz="1600" dirty="0"/>
              <a:t>Art. 75	Instituciones de educación superior 	dotadas de autonomía.</a:t>
            </a:r>
          </a:p>
          <a:p>
            <a:pPr>
              <a:lnSpc>
                <a:spcPct val="150000"/>
              </a:lnSpc>
            </a:pPr>
            <a:r>
              <a:rPr lang="es-MX" sz="1600" dirty="0">
                <a:solidFill>
                  <a:srgbClr val="C00000"/>
                </a:solidFill>
              </a:rPr>
              <a:t>Art. 76	Partidos políticos, agrupaciones 	políticas y 	asociaciones civiles que 	postulen candidaturas </a:t>
            </a:r>
            <a:r>
              <a:rPr lang="es-MX" sz="1600" dirty="0"/>
              <a:t>independientes</a:t>
            </a:r>
          </a:p>
        </p:txBody>
      </p:sp>
      <p:sp>
        <p:nvSpPr>
          <p:cNvPr id="6" name="5 Rectángulo"/>
          <p:cNvSpPr/>
          <p:nvPr/>
        </p:nvSpPr>
        <p:spPr>
          <a:xfrm>
            <a:off x="4716016" y="1596980"/>
            <a:ext cx="4032448" cy="2308324"/>
          </a:xfrm>
          <a:prstGeom prst="rect">
            <a:avLst/>
          </a:prstGeom>
        </p:spPr>
        <p:txBody>
          <a:bodyPr wrap="square">
            <a:spAutoFit/>
          </a:bodyPr>
          <a:lstStyle/>
          <a:p>
            <a:pPr algn="just">
              <a:lnSpc>
                <a:spcPct val="150000"/>
              </a:lnSpc>
            </a:pPr>
            <a:r>
              <a:rPr lang="es-MX" sz="1600" dirty="0">
                <a:solidFill>
                  <a:schemeClr val="tx2"/>
                </a:solidFill>
              </a:rPr>
              <a:t>Art. 77	Fideicomisos, fondos públicos, 	mandatos o cualquier contrato 	análogo</a:t>
            </a:r>
          </a:p>
          <a:p>
            <a:pPr algn="just">
              <a:lnSpc>
                <a:spcPct val="150000"/>
              </a:lnSpc>
            </a:pPr>
            <a:r>
              <a:rPr lang="es-MX" sz="1600" dirty="0"/>
              <a:t>Art. 78	Autoridades administrativas y 	jurisdiccionales en materia laboral</a:t>
            </a:r>
          </a:p>
          <a:p>
            <a:pPr algn="just">
              <a:lnSpc>
                <a:spcPct val="150000"/>
              </a:lnSpc>
            </a:pPr>
            <a:r>
              <a:rPr lang="es-MX" sz="1600" dirty="0"/>
              <a:t>Art. 79	Sindicatos</a:t>
            </a:r>
          </a:p>
        </p:txBody>
      </p:sp>
      <p:cxnSp>
        <p:nvCxnSpPr>
          <p:cNvPr id="7" name="6 Conector recto"/>
          <p:cNvCxnSpPr/>
          <p:nvPr/>
        </p:nvCxnSpPr>
        <p:spPr>
          <a:xfrm>
            <a:off x="4572000" y="1596980"/>
            <a:ext cx="0" cy="4320480"/>
          </a:xfrm>
          <a:prstGeom prst="line">
            <a:avLst/>
          </a:prstGeom>
        </p:spPr>
        <p:style>
          <a:lnRef idx="2">
            <a:schemeClr val="accent5"/>
          </a:lnRef>
          <a:fillRef idx="0">
            <a:schemeClr val="accent5"/>
          </a:fillRef>
          <a:effectRef idx="1">
            <a:schemeClr val="accent5"/>
          </a:effectRef>
          <a:fontRef idx="minor">
            <a:schemeClr val="tx1"/>
          </a:fontRef>
        </p:style>
      </p:cxnSp>
      <p:sp>
        <p:nvSpPr>
          <p:cNvPr id="9" name="8 Rectángulo"/>
          <p:cNvSpPr/>
          <p:nvPr/>
        </p:nvSpPr>
        <p:spPr>
          <a:xfrm>
            <a:off x="4716016" y="3901439"/>
            <a:ext cx="3888432" cy="2308324"/>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wrap="square">
            <a:spAutoFit/>
          </a:bodyPr>
          <a:lstStyle/>
          <a:p>
            <a:pPr marL="898525" indent="-898525">
              <a:lnSpc>
                <a:spcPct val="150000"/>
              </a:lnSpc>
            </a:pPr>
            <a:r>
              <a:rPr lang="es-MX" sz="1600" dirty="0">
                <a:solidFill>
                  <a:schemeClr val="tx1"/>
                </a:solidFill>
              </a:rPr>
              <a:t>Art. 80, 81 y 82 Información adicional, personas físicas y/o morales que reciban Y/o ejerzan recursos públicos</a:t>
            </a:r>
          </a:p>
          <a:p>
            <a:pPr>
              <a:lnSpc>
                <a:spcPct val="150000"/>
              </a:lnSpc>
            </a:pPr>
            <a:r>
              <a:rPr lang="es-MX" sz="1600" dirty="0"/>
              <a:t>Art. 83	Sujetos Obligados del sector 	energético.</a:t>
            </a:r>
          </a:p>
        </p:txBody>
      </p:sp>
      <p:sp>
        <p:nvSpPr>
          <p:cNvPr id="10" name="9 Rectángulo"/>
          <p:cNvSpPr/>
          <p:nvPr/>
        </p:nvSpPr>
        <p:spPr>
          <a:xfrm>
            <a:off x="179512" y="6389141"/>
            <a:ext cx="8424936" cy="392415"/>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wrap="square">
            <a:spAutoFit/>
          </a:bodyPr>
          <a:lstStyle/>
          <a:p>
            <a:pPr algn="ctr">
              <a:lnSpc>
                <a:spcPct val="150000"/>
              </a:lnSpc>
            </a:pPr>
            <a:r>
              <a:rPr lang="es-MX" sz="1300" b="1" dirty="0">
                <a:solidFill>
                  <a:schemeClr val="accent1">
                    <a:lumMod val="75000"/>
                  </a:schemeClr>
                </a:solidFill>
                <a:effectLst>
                  <a:outerShdw blurRad="38100" dist="38100" dir="2700000" algn="tl">
                    <a:srgbClr val="000000">
                      <a:alpha val="43137"/>
                    </a:srgbClr>
                  </a:outerShdw>
                </a:effectLst>
              </a:rPr>
              <a:t>TODAS DEL ÁMBITO DE GOBIERNO QUE CORRESPONDA (Federal, Estatal o municipal)</a:t>
            </a:r>
          </a:p>
        </p:txBody>
      </p:sp>
    </p:spTree>
    <p:extLst>
      <p:ext uri="{BB962C8B-B14F-4D97-AF65-F5344CB8AC3E}">
        <p14:creationId xmlns:p14="http://schemas.microsoft.com/office/powerpoint/2010/main" val="409219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60648"/>
            <a:ext cx="7145963" cy="756978"/>
          </a:xfrm>
          <a:solidFill>
            <a:srgbClr val="7030A0"/>
          </a:solidFill>
        </p:spPr>
        <p:txBody>
          <a:bodyPr>
            <a:normAutofit fontScale="90000"/>
          </a:bodyPr>
          <a:lstStyle/>
          <a:p>
            <a:pPr algn="r"/>
            <a:r>
              <a:rPr lang="es-MX" sz="2800" dirty="0">
                <a:solidFill>
                  <a:schemeClr val="bg1"/>
                </a:solidFill>
              </a:rPr>
              <a:t>Obligaciones para organismos </a:t>
            </a:r>
            <a:br>
              <a:rPr lang="es-MX" sz="2800" dirty="0">
                <a:solidFill>
                  <a:schemeClr val="bg1"/>
                </a:solidFill>
              </a:rPr>
            </a:br>
            <a:r>
              <a:rPr lang="es-MX" sz="2800" dirty="0">
                <a:solidFill>
                  <a:schemeClr val="bg1"/>
                </a:solidFill>
              </a:rPr>
              <a:t>político electorales locales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560"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74 Fracción I:</a:t>
            </a:r>
            <a:r>
              <a:rPr lang="es-MX" dirty="0">
                <a:solidFill>
                  <a:srgbClr val="7030A0"/>
                </a:solidFill>
              </a:rPr>
              <a:t> </a:t>
            </a:r>
            <a:r>
              <a:rPr lang="es-MX" b="1" dirty="0">
                <a:solidFill>
                  <a:srgbClr val="7030A0"/>
                </a:solidFill>
              </a:rPr>
              <a:t>14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6" name="AutoShape 2" descr="data:image/png;base64,iVBORw0KGgoAAAANSUhEUgAAASQAAACsCAMAAADlsyHfAAAAflBMVEX///8AAAClpaXa2toeHh7w8PBhYWHo6OhXV1c9PT3r6+soKCjU1NR6enotLS3j4+P4+PjFxcW7u7vLy8u0tLR8fHydnZ10dHRnZ2ff39/09PQICAhvb2+Pj4+FhYWXl5cVFRVLS0s1NTVNTU0qKiqtra2KiooQEBBDQ0MhISElJN1AAAAQeUlEQVR4nOWd66KiIBCAxbKyY3nNbpZmp8t5/xdcBrQsB7TE3Gr2x+6WGnzBMMyFNE2djL1wYfbXhJDT736ie2OFz/4McWekLFGw6rpd/48MNwghLvvA6bp1/4XYkRARk+2w6xZ2LqutHBGbdnbXrexWvHU1IxhNX6ycVvNaiKicvK7b2pUs03sW59IrF5l/52DySyAsTTsIKe2+cZ3zShhCeHmEExoQYnTd4tdLUCYRwOvoakdHkd/rusWvFxdBEcEbfQzSsuvmdiI9dFLNlhY627ZdN7cTGf+hkETyhTNNE2lnkZy7bm4nEj/EiMy7bm8XYj3GiBy6bnAH4pgPQvK7bnEHEj7ICAzxb5OhmIY5CQ+T8stfuLgJd/4DC3Zn5d3KF0LCzUhCkswZguxwv2+6CZy1Zu6kRSB9neJe4ox2F28RAinossFdCKKXqaRXjxoCadNhe7sQAx9IBU8/orhH3bW3E8FtpKIDG/GhJF8WzP3BGN3szTCl5XbV3E6k7NaGgXLrl0WuWHTU3G4Ei/jf71+RK/pfNd8wRvfeoj1yzTcZAZhju6RwMGfTN61vWPbI7v4ixAb4qkgANpNK8esVBumLQgFI781yXBYLKiVfE5nE3LZh+TI0pQu57jNFL/d9jSzuqDE1/ZZMgEG572ggBIP0NdEApOuoqwg1OaffkXqDqKQUnUTofPsSrYRYiYKVPcEgfccCdy53XOC9xh0q32ArOchsE+gZ1J78ioAAkrU1EV2LO3lLO5jPk0W510Jnmo0Ppc/X3eU+n8S5/ghRkE8PUyJuEokDRBB5QnZ6HyVIdPsouVwQw/zwFQ7psSwyK0qr+OjdCTLbJCpJE/gCyGfbAYgmlq/oDmp2U7SfW7KEWJJiK4kL6sal8vuxoROsZKSq8AjxrDBJP3UTh1QfravmjTAlLv3MsYRlbu0r7xJWLP19ZPAESwGskVAjsLvJR2YHoLv6Gmu5Ia6uiNtv9YsF8w/hTsk7wX2UTEafppgwk2dW604kwHKRzzK+EU9S7WxRWSnz+ZMyTqfPzjYqzk5Ciew/BhNqOtfezhtoctxFzMNnmJZoGXt995l9klKiKjx4f18cOpAeqfOrUfnVH8WBa9nDt/XJobbOQyuTxBC4k3dNrkQX8QcDjbUpval7F89ur/CSlKR2reV7Opvw7dfDmnZZpb0zeUu/Je45eyJPdIwZW2V5xzRdQSnJMyagI/LB3YgsAPO/Ct6xJ8PVdQrlI7Xtf4UItqfPOoN8QWygIAOl7X+FCNak5w+McCrOyHvDrHgDPcCmWbWo+yuHdH43QwlLbW/+ZevSOfdu1qRoajTdjTq6xBoQpYX9pyI6P7KeR1Iu/tEUTOX3giQK5SeKeuHgZupbQRLaNMpM4jH6+HfSSUcRI3VLNJZd8FarG5rSz0RdHAiHVB0W/k/EEO+yFO4/cUjvYnH3xEezqtxZ4XvnN3FNokE2LkrLsfDTc94ip3IlVkeK3YZo0TPRVX5ES+LKXGNqM0HwvJz/P9tEfpC94i8Zr6z43yNwxkZ6SrtqnyEa2K06isIY4zJ8Pgy8MiqkoIiHG/lJrY/GR6oEX9xyn+dwMLoTrtF3/T9UElbmOk7P+/2eXz8YDBaLRRRF88lkFgeWUJ9u/6ZS6eczyPGjimiG8kNH8a1bbmOUqy64qS884ZKZDpJzC8najDw07xyf9gWBqiFn6UWVkQz1KzOekpN/a3Zp5jeFBJIMkHVBtpwzCbX5uU6op4XcPfyD8rBbO5ComKW86hqQBNVEt9JCShpuJf3levthSIOakOiD7jJ/a0CqEaZP2oiq4tvDi49BCmlvDO/FHteGdG/L1IEkrG7IZdBGkhXuTLpWVkohCd01NSHdbkFrQZL8iAaVpJ3sT4Hf82JKtgvp5gn1IEkzZNuplnFws9W8XNAypKLbqiYkafy530YyjOCw6muNwbJlSAWXTF1IQq8/SGWdzePiCCzX67pT9qMohnTV3rUhCeNHd21XJIKRW+h8+5BIbn7Xsri5SHkq3poL8nmK4fMXQMq3iZU/LFY4zEB6rVpKgo8q9v0FkHLXVSWk4nZD6ktSSUmUP1m0WV8BKRVBilyvKDc6+VWUBHGGGwvvFZCyb6UMSbpTlVJStjcR2Rs3fgxlkFzNsA6CEBnPangQkqTQUR0l0Y76tg5TISQQA1+X2HuPQnoFJeSkKpC/22iVYkgCrwPTIQ9DklNSUXYlMlvv3DxSSKYXlMSpgIRSCnBI/fQqUyzuLs0jbk5J5Ji5HxxSSJjYVZAwS/CIQ7qRH6wbrVISFi7fb31agIQow1ENSL9oR9qkJHp2SQu0AEnbld40n4bUol4SKaS0dGUbkMrzbfo8pNYoCX2g5XWzDUhlt1kTSHJKT0frRT/ChMWGpZAGVkn8ytUNg2RWdlYCqRVKhijtqTzZKiAJg8lySGVP364RpBYoOcLf8sSMVCkkYTT5UZ0UNYOkXi8Jpz56LkwbkMoFDpuGkFRTEqbz4tU8LUAqxxa4xd0EklpK4p+pxD3oLUBCPNR+Y0gq9ZI4tCcI66mHhG2InBqQkoquSf1Lj4wlcZBYlM6rHBJWj8gHSRnStuCWDKoOrlNFCU+OuDazTUi8lTYaDdoIID2YrK6EkiQlQxisUgZp4/veUWB98A40hqSCkoSRuDXKIMmE39QckpTSqY6vUnK2hCQN8xWQMgNNASTp/q8GJQkjU3LbKyBlqSAqIEkpVeZ3yc4okeU9vQBS/pSyj+uZKqMGlGSMpBqtfKNySPl3VNbqT5ViSSnJopYyRvLksPYhXSL8iiBJKfXFlGTpmBXlzq1Dum4ZVUGSpqckImNHxqiqQLJ1SFeFqAySNDOnj1MS29mE/FQVzkkhCUdhfUiF4a8OknQsoRmD0qTeyuQ5KaTTT0mS+CFIxeVGISSxQwikrJekKb3VKSpSSJhsHoD0c/MdPQspPvWp/BRKdUzzvLdc/+p5791IeWTcXVCU5S6d9ssyLeb5tgnprk7mSUiC5BhVP2gv0m/FCt/2IA3uNehzkIReRDWlSuJ5WzjgSwRJWGheD9JfXK7megqSJPVdxVkussz6a3L1Eor6boQH52b3L2cyYrapAXdFILMJk9lxu93Cv6PFYKZ76EboWHpWtXdD1gkFlCQF9eRNCt4rVqXmlKpqot7iUHz5F02alplWV9e9wWnvlYyaURpKy8W5cM99rVrFV8ltJ/z1zw9iwdwImYktIG4zCaW365dt5Tv54z9pYuj/kTwzHmTVOlL5/0+PUCjicKwyRg616bWbXfCq5jlmjlO8bcy2B2XjyDFWN093SjvuxsemSc0EJeOoR7fNTi8LXe585tJKh3Z63u/M2NnZobnbn1P7wFbbTejDGyk1AsewEZ9f7SG+eZhp/oJSWA125/OUbqEcMGjXvcWZPuRMabg7uqGDJSM4n/d86XC4MydusM14glJlJPQeUkq1N7c46L0BseyB7gQBmXnWilg9b0P0wIlZV6LJONDJxlvSO3au5ZrX88L4oN9q3i+FZKy3nhesNMdM3LEdB64XEc9zqP7YWFYMRlo4DSZ8gQ24e3nS5MSohyk96H7IIPHdBoU0y41xeJABrg4f6iziEYcElc/QqYRfNrj4HSkk87j1NA82hkb2TUUkn0vhWoMnufwjAy2k0Ldsd2QmrIh+1uhYrQqjsyGjHFLIXNG0bx45MK3hXCC5t5CGAMnlKRDa6hJloJDOerjMIK0PxnhMn3EZ1TEs74PMqolNBkkHSD7xWXi5GaTHKD1sImaQxh6UgUKngoQ9pAjJLkGKc6/wNHfzh9lXxCGxLPJVj1y0NEBycm3ZI+NwN3YTWPIHM20E7BpCqmN4Ps0oh7Sk38VB4998AEpDDmmbH5t3voV0yEeSbttLzbqHlA07+p1QLbKGQW/TYeqDH7wppPqUnthqXCBR7edn08MjZUhs6NCvnUM65MbxZUJRSKOeZdzopNV1oWXTzcyIHv60cBT0YWk8kiiKYCPZGFJdSs9sx66QoJ+edmaqugTJZevYNM4gOVmNdnwZK/TmabSgIyktKu5frt8ySAe+GK5+jqCTFnRwrtaL7Xa7oE9pDqnyBA8mT7nVC5BoTzxtZ1IjaQIYDkVITroYjrfQSZtNGo/E9ngcXjXzxQT46dljYx1bvu9oq+TXHVITIIOkjeh/jd6OWkzhji6TMR29QBE+azYY2tJf+1VD6bnQwzJJzrTj3He+DbTVjpCBAz+uCyMJAqJ+Ao1fngn5BTzDNdMsARyCVvhFNJ3AdnOjuae/ZGGYyZrlRA3BG2n2wC6Ci1bUAj2dZtQu0KlS89bWnk/AeKdtkn7S+CTbSkqP2ZBXGdO1WsstZ5gOS+6bZieswesOf9Oxl87lGvj/clmMSjjsxDdqPxqGsdLYEW3sdZtflT1EGy6X7F8OGFDG6vq5/L6mUkHpWUYfJrJA7Xft+2UiodQOIzgxsRije+Ss2dUQ7q49gRxlZ/4IKTWo+rImk20AauMAsQ5d868hAieluvhvDxPZpWu/de7vl8PJZDabhM5kNoHty9w+wv9BFfuRac6u61O8pjevYw1CKHNfO84mMRQ4rSbwMUOH/l/nzDfsniB5vgt3glNaN6n+prv97R6cAFEym8x1ukpd3nKyElUKKD5r41PkDszlfEbOk3BFFgsyoGu3tZ2kZEYhUaswjM1r7J87DDcaOc8AEhkd57A6GmRAoQ3pXwsyYsv/acOb0aAPd4JROjU6kyIASyWgvZnznYa+vrwFkKZ8UaAGN+xp2RqVhGBALWFrqgGUI6zuBz7jtxffCYX0M9rpWmZ1goGy2pOhwTHCXxa7JSAnR1MLCaEkyMepKwHzZkxIDulwC8k3RhDTpZCsfAGFvBIDUjHoC9Dl7S9cmoWozvlspZAWljW+QILdwJjQIZhBohoihdfMY5854VRCKsXT/hqaqRwS3WNOSJr+hiVI8IH9FWzd4sx25JBstlPJIeXWKDUaM+3OpxvdM/fT9MfnkLTBwCHTNE1tGEnMRWKRVTzVVEO6o9T4JDgOqUfsSarrul+GtKRKb8z2t/aMOTA5pDSlM8jJIblJxsZdZ/Yhh0Sn2+Kg63YGabZ3yJZ+zMqg6NgYW8y5F08xpBtKv41PXeSQqMLBp5sFrtE09x+5MMs4pBD4XCD18lNi9PQ6ktJo4d5MN+0cOdl0SzZs9g5J6FvmQD2kAqVpc0OeQxqdtTnfOd1BCmFEbJlOgt71vRzScEMKkJxTFjM758UHmyxSnyXfMkg94mauTKrTdPAiZUEzWz2kCyUVvyQQAJQjbXqUrW6ny1u5CfCzAkijPZuVV8WdLK6Q6OrGOr+55B9eIF1XN/u004yr4t5REyJhCNNZC5AySn8KGNHW7XbMExWRfrKe09k1m2fRnRU/WtCkM2lzpoBGG1akAjEDgLQEtQyQ+nDxluzi0Lya/sesooWq/YQSIr/7lJgGvfGUJOulwZSdzocx3ZY6AYki1b9/AZROSn4MqReGYcDUEv1H6GlWGMaZ884JY/qHjRAfBsJ8xEaFDk63mM4VL9Rium64fKy489EivDbJjWNmMujw2B78BffRZ4KMHX0INx687IN6S3hZRX+K4qv8iZyPleBjftq+IP8AmlkUQZ5X2Rs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data:image/png;base64,iVBORw0KGgoAAAANSUhEUgAAASQAAACsCAMAAADlsyHfAAAAflBMVEX///8AAAClpaXa2toeHh7w8PBhYWHo6OhXV1c9PT3r6+soKCjU1NR6enotLS3j4+P4+PjFxcW7u7vLy8u0tLR8fHydnZ10dHRnZ2ff39/09PQICAhvb2+Pj4+FhYWXl5cVFRVLS0s1NTVNTU0qKiqtra2KiooQEBBDQ0MhISElJN1AAAAQeUlEQVR4nOWd66KiIBCAxbKyY3nNbpZmp8t5/xdcBrQsB7TE3Gr2x+6WGnzBMMyFNE2djL1wYfbXhJDT736ie2OFz/4McWekLFGw6rpd/48MNwghLvvA6bp1/4XYkRARk+2w6xZ2LqutHBGbdnbXrexWvHU1IxhNX6ycVvNaiKicvK7b2pUs03sW59IrF5l/52DySyAsTTsIKe2+cZ3zShhCeHmEExoQYnTd4tdLUCYRwOvoakdHkd/rusWvFxdBEcEbfQzSsuvmdiI9dFLNlhY627ZdN7cTGf+hkETyhTNNE2lnkZy7bm4nEj/EiMy7bm8XYj3GiBy6bnAH4pgPQvK7bnEHEj7ICAzxb5OhmIY5CQ+T8stfuLgJd/4DC3Zn5d3KF0LCzUhCkswZguxwv2+6CZy1Zu6kRSB9neJe4ox2F28RAinossFdCKKXqaRXjxoCadNhe7sQAx9IBU8/orhH3bW3E8FtpKIDG/GhJF8WzP3BGN3szTCl5XbV3E6k7NaGgXLrl0WuWHTU3G4Ei/jf71+RK/pfNd8wRvfeoj1yzTcZAZhju6RwMGfTN61vWPbI7v4ixAb4qkgANpNK8esVBumLQgFI781yXBYLKiVfE5nE3LZh+TI0pQu57jNFL/d9jSzuqDE1/ZZMgEG572ggBIP0NdEApOuoqwg1OaffkXqDqKQUnUTofPsSrYRYiYKVPcEgfccCdy53XOC9xh0q32ArOchsE+gZ1J78ioAAkrU1EV2LO3lLO5jPk0W510Jnmo0Ppc/X3eU+n8S5/ghRkE8PUyJuEokDRBB5QnZ6HyVIdPsouVwQw/zwFQ7psSwyK0qr+OjdCTLbJCpJE/gCyGfbAYgmlq/oDmp2U7SfW7KEWJJiK4kL6sal8vuxoROsZKSq8AjxrDBJP3UTh1QfravmjTAlLv3MsYRlbu0r7xJWLP19ZPAESwGskVAjsLvJR2YHoLv6Gmu5Ia6uiNtv9YsF8w/hTsk7wX2UTEafppgwk2dW604kwHKRzzK+EU9S7WxRWSnz+ZMyTqfPzjYqzk5Ciew/BhNqOtfezhtoctxFzMNnmJZoGXt995l9klKiKjx4f18cOpAeqfOrUfnVH8WBa9nDt/XJobbOQyuTxBC4k3dNrkQX8QcDjbUpval7F89ur/CSlKR2reV7Opvw7dfDmnZZpb0zeUu/Je45eyJPdIwZW2V5xzRdQSnJMyagI/LB3YgsAPO/Ct6xJ8PVdQrlI7Xtf4UItqfPOoN8QWygIAOl7X+FCNak5w+McCrOyHvDrHgDPcCmWbWo+yuHdH43QwlLbW/+ZevSOfdu1qRoajTdjTq6xBoQpYX9pyI6P7KeR1Iu/tEUTOX3giQK5SeKeuHgZupbQRLaNMpM4jH6+HfSSUcRI3VLNJZd8FarG5rSz0RdHAiHVB0W/k/EEO+yFO4/cUjvYnH3xEezqtxZ4XvnN3FNokE2LkrLsfDTc94ip3IlVkeK3YZo0TPRVX5ES+LKXGNqM0HwvJz/P9tEfpC94i8Zr6z43yNwxkZ6SrtqnyEa2K06isIY4zJ8Pgy8MiqkoIiHG/lJrY/GR6oEX9xyn+dwMLoTrtF3/T9UElbmOk7P+/2eXz8YDBaLRRRF88lkFgeWUJ9u/6ZS6eczyPGjimiG8kNH8a1bbmOUqy64qS884ZKZDpJzC8najDw07xyf9gWBqiFn6UWVkQz1KzOekpN/a3Zp5jeFBJIMkHVBtpwzCbX5uU6op4XcPfyD8rBbO5ComKW86hqQBNVEt9JCShpuJf3levthSIOakOiD7jJ/a0CqEaZP2oiq4tvDi49BCmlvDO/FHteGdG/L1IEkrG7IZdBGkhXuTLpWVkohCd01NSHdbkFrQZL8iAaVpJ3sT4Hf82JKtgvp5gn1IEkzZNuplnFws9W8XNAypKLbqiYkafy530YyjOCw6muNwbJlSAWXTF1IQq8/SGWdzePiCCzX67pT9qMohnTV3rUhCeNHd21XJIKRW+h8+5BIbn7Xsri5SHkq3poL8nmK4fMXQMq3iZU/LFY4zEB6rVpKgo8q9v0FkHLXVSWk4nZD6ktSSUmUP1m0WV8BKRVBilyvKDc6+VWUBHGGGwvvFZCyb6UMSbpTlVJStjcR2Rs3fgxlkFzNsA6CEBnPangQkqTQUR0l0Y76tg5TISQQA1+X2HuPQnoFJeSkKpC/22iVYkgCrwPTIQ9DklNSUXYlMlvv3DxSSKYXlMSpgIRSCnBI/fQqUyzuLs0jbk5J5Ji5HxxSSJjYVZAwS/CIQ7qRH6wbrVISFi7fb31agIQow1ENSL9oR9qkJHp2SQu0AEnbld40n4bUol4SKaS0dGUbkMrzbfo8pNYoCX2g5XWzDUhlt1kTSHJKT0frRT/ChMWGpZAGVkn8ytUNg2RWdlYCqRVKhijtqTzZKiAJg8lySGVP364RpBYoOcLf8sSMVCkkYTT5UZ0UNYOkXi8Jpz56LkwbkMoFDpuGkFRTEqbz4tU8LUAqxxa4xd0EklpK4p+pxD3oLUBCPNR+Y0gq9ZI4tCcI66mHhG2InBqQkoquSf1Lj4wlcZBYlM6rHBJWj8gHSRnStuCWDKoOrlNFCU+OuDazTUi8lTYaDdoIID2YrK6EkiQlQxisUgZp4/veUWB98A40hqSCkoSRuDXKIMmE39QckpTSqY6vUnK2hCQN8xWQMgNNASTp/q8GJQkjU3LbKyBlqSAqIEkpVeZ3yc4okeU9vQBS/pSyj+uZKqMGlGSMpBqtfKNySPl3VNbqT5ViSSnJopYyRvLksPYhXSL8iiBJKfXFlGTpmBXlzq1Dum4ZVUGSpqckImNHxqiqQLJ1SFeFqAySNDOnj1MS29mE/FQVzkkhCUdhfUiF4a8OknQsoRmD0qTeyuQ5KaTTT0mS+CFIxeVGISSxQwikrJekKb3VKSpSSJhsHoD0c/MdPQspPvWp/BRKdUzzvLdc/+p5791IeWTcXVCU5S6d9ssyLeb5tgnprk7mSUiC5BhVP2gv0m/FCt/2IA3uNehzkIReRDWlSuJ5WzjgSwRJWGheD9JfXK7megqSJPVdxVkussz6a3L1Eor6boQH52b3L2cyYrapAXdFILMJk9lxu93Cv6PFYKZ76EboWHpWtXdD1gkFlCQF9eRNCt4rVqXmlKpqot7iUHz5F02alplWV9e9wWnvlYyaURpKy8W5cM99rVrFV8ltJ/z1zw9iwdwImYktIG4zCaW365dt5Tv54z9pYuj/kTwzHmTVOlL5/0+PUCjicKwyRg616bWbXfCq5jlmjlO8bcy2B2XjyDFWN093SjvuxsemSc0EJeOoR7fNTi8LXe585tJKh3Z63u/M2NnZobnbn1P7wFbbTejDGyk1AsewEZ9f7SG+eZhp/oJSWA125/OUbqEcMGjXvcWZPuRMabg7uqGDJSM4n/d86XC4MydusM14glJlJPQeUkq1N7c46L0BseyB7gQBmXnWilg9b0P0wIlZV6LJONDJxlvSO3au5ZrX88L4oN9q3i+FZKy3nhesNMdM3LEdB64XEc9zqP7YWFYMRlo4DSZ8gQ24e3nS5MSohyk96H7IIPHdBoU0y41xeJABrg4f6iziEYcElc/QqYRfNrj4HSkk87j1NA82hkb2TUUkn0vhWoMnufwjAy2k0Ldsd2QmrIh+1uhYrQqjsyGjHFLIXNG0bx45MK3hXCC5t5CGAMnlKRDa6hJloJDOerjMIK0PxnhMn3EZ1TEs74PMqolNBkkHSD7xWXi5GaTHKD1sImaQxh6UgUKngoQ9pAjJLkGKc6/wNHfzh9lXxCGxLPJVj1y0NEBycm3ZI+NwN3YTWPIHM20E7BpCqmN4Ps0oh7Sk38VB4998AEpDDmmbH5t3voV0yEeSbttLzbqHlA07+p1QLbKGQW/TYeqDH7wppPqUnthqXCBR7edn08MjZUhs6NCvnUM65MbxZUJRSKOeZdzopNV1oWXTzcyIHv60cBT0YWk8kiiKYCPZGFJdSs9sx66QoJ+edmaqugTJZevYNM4gOVmNdnwZK/TmabSgIyktKu5frt8ySAe+GK5+jqCTFnRwrtaL7Xa7oE9pDqnyBA8mT7nVC5BoTzxtZ1IjaQIYDkVITroYjrfQSZtNGo/E9ngcXjXzxQT46dljYx1bvu9oq+TXHVITIIOkjeh/jd6OWkzhji6TMR29QBE+azYY2tJf+1VD6bnQwzJJzrTj3He+DbTVjpCBAz+uCyMJAqJ+Ao1fngn5BTzDNdMsARyCVvhFNJ3AdnOjuae/ZGGYyZrlRA3BG2n2wC6Ci1bUAj2dZtQu0KlS89bWnk/AeKdtkn7S+CTbSkqP2ZBXGdO1WsstZ5gOS+6bZieswesOf9Oxl87lGvj/clmMSjjsxDdqPxqGsdLYEW3sdZtflT1EGy6X7F8OGFDG6vq5/L6mUkHpWUYfJrJA7Xft+2UiodQOIzgxsRije+Ss2dUQ7q49gRxlZ/4IKTWo+rImk20AauMAsQ5d868hAieluvhvDxPZpWu/de7vl8PJZDabhM5kNoHty9w+wv9BFfuRac6u61O8pjevYw1CKHNfO84mMRQ4rSbwMUOH/l/nzDfsniB5vgt3glNaN6n+prv97R6cAFEym8x1ukpd3nKyElUKKD5r41PkDszlfEbOk3BFFgsyoGu3tZ2kZEYhUaswjM1r7J87DDcaOc8AEhkd57A6GmRAoQ3pXwsyYsv/acOb0aAPd4JROjU6kyIASyWgvZnznYa+vrwFkKZ8UaAGN+xp2RqVhGBALWFrqgGUI6zuBz7jtxffCYX0M9rpWmZ1goGy2pOhwTHCXxa7JSAnR1MLCaEkyMepKwHzZkxIDulwC8k3RhDTpZCsfAGFvBIDUjHoC9Dl7S9cmoWozvlspZAWljW+QILdwJjQIZhBohoihdfMY5854VRCKsXT/hqaqRwS3WNOSJr+hiVI8IH9FWzd4sx25JBstlPJIeXWKDUaM+3OpxvdM/fT9MfnkLTBwCHTNE1tGEnMRWKRVTzVVEO6o9T4JDgOqUfsSarrul+GtKRKb8z2t/aMOTA5pDSlM8jJIblJxsZdZ/Yhh0Sn2+Kg63YGabZ3yJZ+zMqg6NgYW8y5F08xpBtKv41PXeSQqMLBp5sFrtE09x+5MMs4pBD4XCD18lNi9PQ6ktJo4d5MN+0cOdl0SzZs9g5J6FvmQD2kAqVpc0OeQxqdtTnfOd1BCmFEbJlOgt71vRzScEMKkJxTFjM758UHmyxSnyXfMkg94mauTKrTdPAiZUEzWz2kCyUVvyQQAJQjbXqUrW6ny1u5CfCzAkijPZuVV8WdLK6Q6OrGOr+55B9eIF1XN/u004yr4t5REyJhCNNZC5AySn8KGNHW7XbMExWRfrKe09k1m2fRnRU/WtCkM2lzpoBGG1akAjEDgLQEtQyQ+nDxluzi0Lya/sesooWq/YQSIr/7lJgGvfGUJOulwZSdzocx3ZY6AYki1b9/AZROSn4MqReGYcDUEv1H6GlWGMaZ884JY/qHjRAfBsJ8xEaFDk63mM4VL9Rium64fKy489EivDbJjWNmMujw2B78BffRZ4KMHX0INx687IN6S3hZRX+K4qv8iZyPleBjftq+IP8AmlkUQZ5X2Rs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 name="Flecha izquierda y derecha 11"/>
          <p:cNvSpPr/>
          <p:nvPr/>
        </p:nvSpPr>
        <p:spPr>
          <a:xfrm>
            <a:off x="3923928" y="2204864"/>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http://www.iepcjalisco.org.mx/sites/all/themes/nueveseiscero/images/iepc/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97" y="1700808"/>
            <a:ext cx="3870427"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2196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 Organismos electorales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190357"/>
            <a:ext cx="8748464" cy="5262979"/>
          </a:xfrm>
          <a:prstGeom prst="rect">
            <a:avLst/>
          </a:prstGeom>
          <a:noFill/>
        </p:spPr>
        <p:txBody>
          <a:bodyPr wrap="square" rtlCol="0">
            <a:spAutoFit/>
          </a:bodyPr>
          <a:lstStyle/>
          <a:p>
            <a:pPr marL="803275" indent="-803275" algn="just"/>
            <a:endParaRPr lang="es-MX"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Artículo 74</a:t>
            </a:r>
            <a:r>
              <a:rPr lang="es-MX" dirty="0">
                <a:latin typeface="Arial" panose="020B0604020202020204" pitchFamily="34" charset="0"/>
                <a:cs typeface="Arial" panose="020B0604020202020204" pitchFamily="34" charset="0"/>
              </a:rPr>
              <a:t>. Además de lo señalado en el artículo 70 de la presente Ley, los órganos autónomos deberán poner a disposición del público y actualizar la siguiente información:</a:t>
            </a:r>
          </a:p>
          <a:p>
            <a:pPr algn="just"/>
            <a:endParaRPr lang="es-MX" sz="800"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Fracción I</a:t>
            </a:r>
            <a:r>
              <a:rPr lang="es-MX" dirty="0">
                <a:latin typeface="Arial" panose="020B0604020202020204" pitchFamily="34" charset="0"/>
                <a:cs typeface="Arial" panose="020B0604020202020204" pitchFamily="34" charset="0"/>
              </a:rPr>
              <a:t>. Instituto Nacional Electoral (INE) y de los Organismos Públicos Locales Electorales (</a:t>
            </a:r>
            <a:r>
              <a:rPr lang="es-MX" dirty="0" err="1">
                <a:latin typeface="Arial" panose="020B0604020202020204" pitchFamily="34" charset="0"/>
                <a:cs typeface="Arial" panose="020B0604020202020204" pitchFamily="34" charset="0"/>
              </a:rPr>
              <a:t>OPLE</a:t>
            </a:r>
            <a:r>
              <a:rPr lang="es-MX" dirty="0">
                <a:latin typeface="Arial" panose="020B0604020202020204" pitchFamily="34" charset="0"/>
                <a:cs typeface="Arial" panose="020B0604020202020204" pitchFamily="34" charset="0"/>
              </a:rPr>
              <a:t>) de las Entidades Federativas</a:t>
            </a:r>
          </a:p>
          <a:p>
            <a:pPr marL="898525" indent="-361950" algn="just"/>
            <a:endParaRPr lang="es-MX" dirty="0">
              <a:latin typeface="Arial" panose="020B0604020202020204" pitchFamily="34" charset="0"/>
              <a:cs typeface="Arial" panose="020B0604020202020204" pitchFamily="34" charset="0"/>
            </a:endParaRPr>
          </a:p>
          <a:p>
            <a:pPr marL="898525" indent="-361950" algn="just">
              <a:spcAft>
                <a:spcPts val="1200"/>
              </a:spcAft>
              <a:buAutoNum type="alphaLcParenR"/>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listados de partidos políticos, asociaciones y agrupaciones políticas </a:t>
            </a:r>
            <a:r>
              <a:rPr lang="es-MX" dirty="0">
                <a:latin typeface="Arial" panose="020B0604020202020204" pitchFamily="34" charset="0"/>
                <a:cs typeface="Arial" panose="020B0604020202020204" pitchFamily="34" charset="0"/>
              </a:rPr>
              <a:t>o de ciudadanos registrados ante la autoridad electoral.</a:t>
            </a:r>
          </a:p>
          <a:p>
            <a:pPr marL="898525" indent="-361950" algn="just">
              <a:spcAft>
                <a:spcPts val="1200"/>
              </a:spcAft>
              <a:buAutoNum type="alphaLcParenR" startAt="2"/>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informes que presenten</a:t>
            </a:r>
            <a:r>
              <a:rPr lang="es-MX" dirty="0">
                <a:latin typeface="Arial" panose="020B0604020202020204" pitchFamily="34" charset="0"/>
                <a:cs typeface="Arial" panose="020B0604020202020204" pitchFamily="34" charset="0"/>
              </a:rPr>
              <a:t> los partidos políticos, asociaciones  y agrupaciones políticas</a:t>
            </a:r>
          </a:p>
          <a:p>
            <a:pPr marL="898525" indent="-361950" algn="just">
              <a:spcAft>
                <a:spcPts val="1200"/>
              </a:spcAft>
              <a:buAutoNum type="alphaLcParenR" startAt="3"/>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geografía y cartografía electoral</a:t>
            </a:r>
            <a:r>
              <a:rPr lang="es-MX" dirty="0">
                <a:latin typeface="Arial" panose="020B0604020202020204" pitchFamily="34" charset="0"/>
                <a:cs typeface="Arial" panose="020B0604020202020204" pitchFamily="34" charset="0"/>
              </a:rPr>
              <a:t>.	</a:t>
            </a:r>
          </a:p>
          <a:p>
            <a:pPr marL="898525" indent="-361950" algn="just">
              <a:spcAft>
                <a:spcPts val="1200"/>
              </a:spcAft>
              <a:buAutoNum type="alphaLcParenR" startAt="4"/>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registro de candidatos a cargos </a:t>
            </a:r>
            <a:r>
              <a:rPr lang="es-MX" dirty="0">
                <a:latin typeface="Arial" panose="020B0604020202020204" pitchFamily="34" charset="0"/>
                <a:cs typeface="Arial" panose="020B0604020202020204" pitchFamily="34" charset="0"/>
              </a:rPr>
              <a:t>de elección popular	</a:t>
            </a:r>
          </a:p>
          <a:p>
            <a:pPr marL="898525" indent="-361950" algn="just">
              <a:spcAft>
                <a:spcPts val="1200"/>
              </a:spcAft>
              <a:buAutoNum type="alphaLcParenR" startAt="5"/>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catálogo de estaciones de radio y canales de televisión, pautas de transmisión</a:t>
            </a:r>
            <a:r>
              <a:rPr lang="es-MX" dirty="0">
                <a:latin typeface="Arial" panose="020B0604020202020204" pitchFamily="34" charset="0"/>
                <a:cs typeface="Arial" panose="020B0604020202020204" pitchFamily="34" charset="0"/>
              </a:rPr>
              <a:t>, versiones de spots de los institutos electorales y de los partidos políticos.	</a:t>
            </a:r>
          </a:p>
        </p:txBody>
      </p:sp>
    </p:spTree>
    <p:extLst>
      <p:ext uri="{BB962C8B-B14F-4D97-AF65-F5344CB8AC3E}">
        <p14:creationId xmlns:p14="http://schemas.microsoft.com/office/powerpoint/2010/main" val="3014468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 Organismos electorales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268760"/>
            <a:ext cx="8748464" cy="5401479"/>
          </a:xfrm>
          <a:prstGeom prst="rect">
            <a:avLst/>
          </a:prstGeom>
          <a:noFill/>
        </p:spPr>
        <p:txBody>
          <a:bodyPr wrap="square" rtlCol="0">
            <a:spAutoFit/>
          </a:bodyPr>
          <a:lstStyle/>
          <a:p>
            <a:pPr marL="898525" indent="-361950" algn="just">
              <a:spcAft>
                <a:spcPts val="1800"/>
              </a:spcAft>
              <a:buAutoNum type="alphaLcParenR" startAt="6"/>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montos de financiamiento público por actividades ordinarias, de campaña y específicas </a:t>
            </a:r>
            <a:r>
              <a:rPr lang="es-MX" dirty="0">
                <a:latin typeface="Arial" panose="020B0604020202020204" pitchFamily="34" charset="0"/>
                <a:cs typeface="Arial" panose="020B0604020202020204" pitchFamily="34" charset="0"/>
              </a:rPr>
              <a:t>otorgadas a los partidos políticos, asociaciones y agrupaciones políticas o de ciudadanos y demás asociaciones políticas, así como los montos autorizados de financiamiento privado y los topes de los gastos de campañas.</a:t>
            </a:r>
          </a:p>
          <a:p>
            <a:pPr marL="898525" indent="-361950" algn="just">
              <a:spcAft>
                <a:spcPts val="1800"/>
              </a:spcAft>
              <a:buAutoNum type="alphaLcParenR" startAt="7"/>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metodología e informes sobre la publicación de encuestas </a:t>
            </a:r>
            <a:r>
              <a:rPr lang="es-MX" dirty="0">
                <a:latin typeface="Arial" panose="020B0604020202020204" pitchFamily="34" charset="0"/>
                <a:cs typeface="Arial" panose="020B0604020202020204" pitchFamily="34" charset="0"/>
              </a:rPr>
              <a:t>por muestreo; encuestas de salida y conteos rápidos financiados por las autoridades electorales competentes;</a:t>
            </a:r>
          </a:p>
          <a:p>
            <a:pPr marL="898525" indent="-361950" algn="just">
              <a:spcAft>
                <a:spcPts val="1800"/>
              </a:spcAft>
              <a:buAutoNum type="alphaLcParenR" startAt="8"/>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metodología e informe del Programa de Resultados Preliminares Electorales</a:t>
            </a:r>
            <a:r>
              <a:rPr lang="es-MX" dirty="0">
                <a:latin typeface="Arial" panose="020B0604020202020204" pitchFamily="34" charset="0"/>
                <a:cs typeface="Arial" panose="020B0604020202020204" pitchFamily="34" charset="0"/>
              </a:rPr>
              <a:t>;</a:t>
            </a:r>
          </a:p>
          <a:p>
            <a:pPr marL="936625" indent="-400050" algn="just">
              <a:spcAft>
                <a:spcPts val="1800"/>
              </a:spcAft>
              <a:buAutoNum type="romanLcParenR"/>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cómputos totales </a:t>
            </a:r>
            <a:r>
              <a:rPr lang="es-MX" dirty="0">
                <a:latin typeface="Arial" panose="020B0604020202020204" pitchFamily="34" charset="0"/>
                <a:cs typeface="Arial" panose="020B0604020202020204" pitchFamily="34" charset="0"/>
              </a:rPr>
              <a:t>de las elecciones y procesos de participación ciudadana.</a:t>
            </a:r>
          </a:p>
          <a:p>
            <a:pPr marL="898525" indent="-361950" algn="just">
              <a:spcAft>
                <a:spcPts val="1800"/>
              </a:spcAft>
              <a:buAutoNum type="alphaLcParenR" startAt="10"/>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resultados y declaraciones de validez </a:t>
            </a:r>
            <a:r>
              <a:rPr lang="es-MX" dirty="0">
                <a:latin typeface="Arial" panose="020B0604020202020204" pitchFamily="34" charset="0"/>
                <a:cs typeface="Arial" panose="020B0604020202020204" pitchFamily="34" charset="0"/>
              </a:rPr>
              <a:t>de las elecciones</a:t>
            </a:r>
          </a:p>
          <a:p>
            <a:pPr marL="898525" indent="-361950" algn="just">
              <a:spcAft>
                <a:spcPts val="1800"/>
              </a:spcAft>
              <a:buAutoNum type="alphaLcParenR" startAt="11"/>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franquicias postales y telegráficas </a:t>
            </a:r>
            <a:r>
              <a:rPr lang="es-MX" dirty="0">
                <a:latin typeface="Arial" panose="020B0604020202020204" pitchFamily="34" charset="0"/>
                <a:cs typeface="Arial" panose="020B0604020202020204" pitchFamily="34" charset="0"/>
              </a:rPr>
              <a:t>asignadas al partido político para el cumplimiento de sus funciones.</a:t>
            </a:r>
          </a:p>
        </p:txBody>
      </p:sp>
    </p:spTree>
    <p:extLst>
      <p:ext uri="{BB962C8B-B14F-4D97-AF65-F5344CB8AC3E}">
        <p14:creationId xmlns:p14="http://schemas.microsoft.com/office/powerpoint/2010/main" val="2974521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 Organismos electorales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414805"/>
            <a:ext cx="8748464" cy="2662267"/>
          </a:xfrm>
          <a:prstGeom prst="rect">
            <a:avLst/>
          </a:prstGeom>
          <a:noFill/>
        </p:spPr>
        <p:txBody>
          <a:bodyPr wrap="square" rtlCol="0">
            <a:spAutoFit/>
          </a:bodyPr>
          <a:lstStyle/>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2"/>
            </a:pPr>
            <a:r>
              <a:rPr lang="es-MX" dirty="0">
                <a:latin typeface="Arial" panose="020B0604020202020204" pitchFamily="34" charset="0"/>
                <a:cs typeface="Arial" panose="020B0604020202020204" pitchFamily="34" charset="0"/>
              </a:rPr>
              <a:t>La información sobre </a:t>
            </a:r>
            <a:r>
              <a:rPr lang="es-MX" b="1" dirty="0">
                <a:latin typeface="Arial" panose="020B0604020202020204" pitchFamily="34" charset="0"/>
                <a:cs typeface="Arial" panose="020B0604020202020204" pitchFamily="34" charset="0"/>
              </a:rPr>
              <a:t>votos de mexicanos residentes en el extranjero</a:t>
            </a:r>
          </a:p>
          <a:p>
            <a:pPr marL="898525" indent="-361950" algn="just">
              <a:buAutoNum type="alphaLcParenR" startAt="12"/>
            </a:pPr>
            <a:endParaRPr lang="es-MX" dirty="0">
              <a:latin typeface="Arial" panose="020B0604020202020204" pitchFamily="34" charset="0"/>
              <a:cs typeface="Arial" panose="020B0604020202020204" pitchFamily="34" charset="0"/>
            </a:endParaRPr>
          </a:p>
          <a:p>
            <a:pPr marL="898525" indent="-361950" algn="just">
              <a:buAutoNum type="alphaLcParenR" startAt="13"/>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dictámenes, informes y resoluciones sobre pérdida de registro y liquidación del patrimonio </a:t>
            </a:r>
            <a:r>
              <a:rPr lang="es-MX" dirty="0">
                <a:latin typeface="Arial" panose="020B0604020202020204" pitchFamily="34" charset="0"/>
                <a:cs typeface="Arial" panose="020B0604020202020204" pitchFamily="34" charset="0"/>
              </a:rPr>
              <a:t>de los partidos políticos nacionales y locales.</a:t>
            </a:r>
          </a:p>
          <a:p>
            <a:pPr marL="898525" indent="-361950" algn="just">
              <a:buAutoNum type="alphaLcParenR" startAt="13"/>
            </a:pPr>
            <a:endParaRPr lang="es-MX" dirty="0">
              <a:latin typeface="Arial" panose="020B0604020202020204" pitchFamily="34" charset="0"/>
              <a:cs typeface="Arial" panose="020B0604020202020204" pitchFamily="34" charset="0"/>
            </a:endParaRPr>
          </a:p>
          <a:p>
            <a:pPr marL="898525" indent="-361950" algn="just"/>
            <a:r>
              <a:rPr lang="es-MX" dirty="0">
                <a:latin typeface="Arial" panose="020B0604020202020204" pitchFamily="34" charset="0"/>
                <a:cs typeface="Arial" panose="020B0604020202020204" pitchFamily="34" charset="0"/>
              </a:rPr>
              <a:t>n)	El </a:t>
            </a:r>
            <a:r>
              <a:rPr lang="es-MX" b="1" dirty="0">
                <a:latin typeface="Arial" panose="020B0604020202020204" pitchFamily="34" charset="0"/>
                <a:cs typeface="Arial" panose="020B0604020202020204" pitchFamily="34" charset="0"/>
              </a:rPr>
              <a:t>monitoreo de medios.</a:t>
            </a:r>
          </a:p>
          <a:p>
            <a:pPr marL="898525" indent="-361950" algn="just"/>
            <a:endParaRPr lang="es-MX" dirty="0">
              <a:latin typeface="Arial" panose="020B0604020202020204" pitchFamily="34" charset="0"/>
              <a:cs typeface="Arial" panose="020B0604020202020204" pitchFamily="34" charset="0"/>
            </a:endParaRPr>
          </a:p>
          <a:p>
            <a:pPr marL="803275" indent="-803275" algn="just"/>
            <a:endParaRPr lang="es-MX"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356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1 Grupo"/>
          <p:cNvGrpSpPr/>
          <p:nvPr/>
        </p:nvGrpSpPr>
        <p:grpSpPr>
          <a:xfrm>
            <a:off x="503684" y="2876068"/>
            <a:ext cx="3924300" cy="790575"/>
            <a:chOff x="467544" y="3934569"/>
            <a:chExt cx="3924300" cy="790575"/>
          </a:xfrm>
        </p:grpSpPr>
        <p:pic>
          <p:nvPicPr>
            <p:cNvPr id="11" name="10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934569"/>
              <a:ext cx="3924300" cy="790575"/>
            </a:xfrm>
            <a:prstGeom prst="rect">
              <a:avLst/>
            </a:prstGeom>
          </p:spPr>
        </p:pic>
        <p:sp>
          <p:nvSpPr>
            <p:cNvPr id="9" name="8 Rectángulo"/>
            <p:cNvSpPr/>
            <p:nvPr/>
          </p:nvSpPr>
          <p:spPr>
            <a:xfrm>
              <a:off x="467544" y="3934569"/>
              <a:ext cx="3024336" cy="67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2" name="1 Título"/>
          <p:cNvSpPr>
            <a:spLocks noGrp="1"/>
          </p:cNvSpPr>
          <p:nvPr>
            <p:ph type="title"/>
          </p:nvPr>
        </p:nvSpPr>
        <p:spPr>
          <a:xfrm>
            <a:off x="1475656" y="116632"/>
            <a:ext cx="7488832" cy="818384"/>
          </a:xfrm>
          <a:solidFill>
            <a:srgbClr val="7030A0"/>
          </a:solidFill>
        </p:spPr>
        <p:txBody>
          <a:bodyPr>
            <a:normAutofit fontScale="90000"/>
          </a:bodyPr>
          <a:lstStyle/>
          <a:p>
            <a:pPr algn="r"/>
            <a:r>
              <a:rPr lang="es-MX" sz="2800" dirty="0">
                <a:solidFill>
                  <a:schemeClr val="bg1"/>
                </a:solidFill>
              </a:rPr>
              <a:t>Obligaciones para Partidos Políticos </a:t>
            </a:r>
            <a:br>
              <a:rPr lang="es-MX" sz="2800" dirty="0">
                <a:solidFill>
                  <a:schemeClr val="bg1"/>
                </a:solidFill>
              </a:rPr>
            </a:br>
            <a:r>
              <a:rPr lang="es-MX" sz="2800" dirty="0">
                <a:solidFill>
                  <a:schemeClr val="bg1"/>
                </a:solidFill>
              </a:rPr>
              <a:t>nacionales y locales; Agrupaciones y Asociaciones</a:t>
            </a:r>
          </a:p>
        </p:txBody>
      </p:sp>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2592"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58112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683568" y="5420786"/>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76:</a:t>
            </a:r>
            <a:r>
              <a:rPr lang="es-MX" dirty="0">
                <a:solidFill>
                  <a:srgbClr val="7030A0"/>
                </a:solidFill>
              </a:rPr>
              <a:t> </a:t>
            </a:r>
            <a:r>
              <a:rPr lang="es-MX" b="1" dirty="0">
                <a:solidFill>
                  <a:srgbClr val="7030A0"/>
                </a:solidFill>
              </a:rPr>
              <a:t>30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707" y="1969946"/>
            <a:ext cx="3715269" cy="762106"/>
          </a:xfrm>
          <a:prstGeom prst="rect">
            <a:avLst/>
          </a:prstGeom>
        </p:spPr>
      </p:pic>
      <p:pic>
        <p:nvPicPr>
          <p:cNvPr id="13" name="12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7342" y="2845528"/>
            <a:ext cx="2362530" cy="781159"/>
          </a:xfrm>
          <a:prstGeom prst="rect">
            <a:avLst/>
          </a:prstGeom>
        </p:spPr>
      </p:pic>
      <p:sp>
        <p:nvSpPr>
          <p:cNvPr id="14" name="Flecha izquierda y derecha 13"/>
          <p:cNvSpPr/>
          <p:nvPr/>
        </p:nvSpPr>
        <p:spPr>
          <a:xfrm>
            <a:off x="4499992" y="2204864"/>
            <a:ext cx="1512168"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62339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63688" y="188640"/>
            <a:ext cx="6912767" cy="864097"/>
          </a:xfrm>
          <a:solidFill>
            <a:srgbClr val="7030A0"/>
          </a:solidFill>
        </p:spPr>
        <p:txBody>
          <a:bodyPr>
            <a:normAutofit fontScale="90000"/>
          </a:bodyPr>
          <a:lstStyle/>
          <a:p>
            <a:pPr algn="r"/>
            <a:r>
              <a:rPr lang="es-MX" sz="3200" dirty="0">
                <a:solidFill>
                  <a:schemeClr val="bg1"/>
                </a:solidFill>
              </a:rPr>
              <a:t>Artículo 76:  Partidos Políticos nacionales y locales, Agrupaciones y Asociaciones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251520" y="1340768"/>
            <a:ext cx="8640960" cy="5016758"/>
          </a:xfrm>
          <a:prstGeom prst="rect">
            <a:avLst/>
          </a:prstGeom>
          <a:noFill/>
        </p:spPr>
        <p:txBody>
          <a:bodyPr wrap="square" rtlCol="0">
            <a:spAutoFit/>
          </a:bodyPr>
          <a:lstStyle/>
          <a:p>
            <a:pPr algn="just">
              <a:spcAft>
                <a:spcPts val="1200"/>
              </a:spcAft>
            </a:pPr>
            <a:r>
              <a:rPr lang="es-MX" b="1" dirty="0">
                <a:latin typeface="Arial" panose="020B0604020202020204" pitchFamily="34" charset="0"/>
                <a:cs typeface="Arial" panose="020B0604020202020204" pitchFamily="34" charset="0"/>
              </a:rPr>
              <a:t>Artículo 76.</a:t>
            </a:r>
            <a:r>
              <a:rPr lang="es-MX" dirty="0">
                <a:latin typeface="Arial" panose="020B0604020202020204" pitchFamily="34" charset="0"/>
                <a:cs typeface="Arial" panose="020B0604020202020204" pitchFamily="34" charset="0"/>
              </a:rPr>
              <a:t> Además de lo señalado en el artículo 70 de la presente Ley, los partidos políticos nacionales y locales, las agrupaciones políticas nacionales y las personas morales constituidas en asociación civil creadas por los ciudadanos que pretendan postular su candidatura independiente, según corresponda, deberán poner a disposición del público y actualizar la siguiente información:</a:t>
            </a:r>
          </a:p>
          <a:p>
            <a:pPr marL="1166813" indent="-630238" algn="just">
              <a:spcAft>
                <a:spcPts val="1200"/>
              </a:spcAft>
              <a:buAutoNum type="romanUcPeriod"/>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padrón de afiliados o militantes </a:t>
            </a:r>
            <a:r>
              <a:rPr lang="es-MX" dirty="0">
                <a:latin typeface="Arial" panose="020B0604020202020204" pitchFamily="34" charset="0"/>
                <a:cs typeface="Arial" panose="020B0604020202020204" pitchFamily="34" charset="0"/>
              </a:rPr>
              <a:t>de los partidos políticos, que contendrá, exclusivamente: apellidos, nombre o nombres, fecha de afiliación y entidad de residencia.</a:t>
            </a:r>
          </a:p>
          <a:p>
            <a:pPr marL="1166813" indent="-630238" algn="just">
              <a:spcAft>
                <a:spcPts val="1200"/>
              </a:spcAft>
              <a:buAutoNum type="romanUcPeriod" startAt="2"/>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acuerdos y resoluciones de los órganos de dirección </a:t>
            </a:r>
            <a:r>
              <a:rPr lang="es-MX" dirty="0">
                <a:latin typeface="Arial" panose="020B0604020202020204" pitchFamily="34" charset="0"/>
                <a:cs typeface="Arial" panose="020B0604020202020204" pitchFamily="34" charset="0"/>
              </a:rPr>
              <a:t>de los partidos políticos.</a:t>
            </a:r>
          </a:p>
          <a:p>
            <a:pPr marL="1166813" indent="-630238" algn="just">
              <a:spcAft>
                <a:spcPts val="1200"/>
              </a:spcAft>
              <a:buAutoNum type="romanUcPeriod" startAt="3"/>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convenios de participación entre partidos políticos con organizaciones de la sociedad civil</a:t>
            </a:r>
            <a:r>
              <a:rPr lang="es-MX" dirty="0">
                <a:latin typeface="Arial" panose="020B0604020202020204" pitchFamily="34" charset="0"/>
                <a:cs typeface="Arial" panose="020B0604020202020204" pitchFamily="34" charset="0"/>
              </a:rPr>
              <a:t>.</a:t>
            </a:r>
          </a:p>
          <a:p>
            <a:pPr marL="1166813" indent="-630238" algn="just">
              <a:spcAft>
                <a:spcPts val="1200"/>
              </a:spcAft>
              <a:buAutoNum type="romanUcPeriod" startAt="4"/>
            </a:pPr>
            <a:r>
              <a:rPr lang="es-MX" b="1" dirty="0">
                <a:latin typeface="Arial" panose="020B0604020202020204" pitchFamily="34" charset="0"/>
                <a:cs typeface="Arial" panose="020B0604020202020204" pitchFamily="34" charset="0"/>
              </a:rPr>
              <a:t>Contratos y convenios para la adquisición o arrendamiento de bienes y servicios</a:t>
            </a:r>
            <a:r>
              <a:rPr lang="es-MX" dirty="0">
                <a:latin typeface="Arial" panose="020B0604020202020204" pitchFamily="34" charset="0"/>
                <a:cs typeface="Arial" panose="020B0604020202020204" pitchFamily="34" charset="0"/>
              </a:rPr>
              <a:t>.</a:t>
            </a:r>
          </a:p>
          <a:p>
            <a:pPr marL="1166813" indent="-630238" algn="just">
              <a:spcAft>
                <a:spcPts val="1200"/>
              </a:spcAft>
              <a:buAutoNum type="romanUcPeriod" startAt="5"/>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minutas de las sesiones </a:t>
            </a:r>
            <a:r>
              <a:rPr lang="es-MX" dirty="0">
                <a:latin typeface="Arial" panose="020B0604020202020204" pitchFamily="34" charset="0"/>
                <a:cs typeface="Arial" panose="020B0604020202020204" pitchFamily="34" charset="0"/>
              </a:rPr>
              <a:t>de los partidos políticos.</a:t>
            </a:r>
            <a:endParaRPr lang="es-MX"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3471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88640"/>
            <a:ext cx="6840759" cy="864097"/>
          </a:xfrm>
          <a:solidFill>
            <a:srgbClr val="7030A0"/>
          </a:solidFill>
        </p:spPr>
        <p:txBody>
          <a:bodyPr>
            <a:normAutofit fontScale="90000"/>
          </a:bodyPr>
          <a:lstStyle/>
          <a:p>
            <a:pPr algn="r"/>
            <a:r>
              <a:rPr lang="es-MX" sz="3200" dirty="0">
                <a:solidFill>
                  <a:schemeClr val="bg1"/>
                </a:solidFill>
              </a:rPr>
              <a:t>Artículo 76:  Partidos Políticos nacionales y locales, Agrupaciones y Asociaciones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79512" y="1268760"/>
            <a:ext cx="8640960" cy="5324535"/>
          </a:xfrm>
          <a:prstGeom prst="rect">
            <a:avLst/>
          </a:prstGeom>
          <a:noFill/>
        </p:spPr>
        <p:txBody>
          <a:bodyPr wrap="square" rtlCol="0">
            <a:spAutoFit/>
          </a:bodyPr>
          <a:lstStyle/>
          <a:p>
            <a:pPr marL="1166813" indent="-630238" algn="just">
              <a:spcAft>
                <a:spcPts val="1200"/>
              </a:spcAft>
              <a:buAutoNum type="romanUcPeriod" startAt="5"/>
            </a:pPr>
            <a:endParaRPr lang="es-MX" sz="800" dirty="0">
              <a:latin typeface="Arial" panose="020B0604020202020204" pitchFamily="34" charset="0"/>
              <a:cs typeface="Arial" panose="020B0604020202020204" pitchFamily="34" charset="0"/>
            </a:endParaRPr>
          </a:p>
          <a:p>
            <a:pPr marL="1166813" indent="-630238" algn="just">
              <a:spcAft>
                <a:spcPts val="1200"/>
              </a:spcAft>
            </a:pPr>
            <a:r>
              <a:rPr lang="es-MX" dirty="0">
                <a:latin typeface="Arial" panose="020B0604020202020204" pitchFamily="34" charset="0"/>
                <a:cs typeface="Arial" panose="020B0604020202020204" pitchFamily="34" charset="0"/>
              </a:rPr>
              <a:t>VI.	Los </a:t>
            </a:r>
            <a:r>
              <a:rPr lang="es-MX" b="1" dirty="0">
                <a:latin typeface="Arial" panose="020B0604020202020204" pitchFamily="34" charset="0"/>
                <a:cs typeface="Arial" panose="020B0604020202020204" pitchFamily="34" charset="0"/>
              </a:rPr>
              <a:t>responsables de los órganos internos de finanzas </a:t>
            </a:r>
            <a:r>
              <a:rPr lang="es-MX" dirty="0">
                <a:latin typeface="Arial" panose="020B0604020202020204" pitchFamily="34" charset="0"/>
                <a:cs typeface="Arial" panose="020B0604020202020204" pitchFamily="34" charset="0"/>
              </a:rPr>
              <a:t>de los partidos políticos.</a:t>
            </a:r>
          </a:p>
          <a:p>
            <a:pPr marL="1166813" indent="-630238" algn="just">
              <a:spcAft>
                <a:spcPts val="1200"/>
              </a:spcAft>
            </a:pPr>
            <a:r>
              <a:rPr lang="es-MX" dirty="0">
                <a:latin typeface="Arial" panose="020B0604020202020204" pitchFamily="34" charset="0"/>
                <a:cs typeface="Arial" panose="020B0604020202020204" pitchFamily="34" charset="0"/>
              </a:rPr>
              <a:t>VII.	Las </a:t>
            </a:r>
            <a:r>
              <a:rPr lang="es-MX" b="1" dirty="0">
                <a:latin typeface="Arial" panose="020B0604020202020204" pitchFamily="34" charset="0"/>
                <a:cs typeface="Arial" panose="020B0604020202020204" pitchFamily="34" charset="0"/>
              </a:rPr>
              <a:t>organizaciones sociales adherentes o similares </a:t>
            </a:r>
            <a:r>
              <a:rPr lang="es-MX" dirty="0">
                <a:latin typeface="Arial" panose="020B0604020202020204" pitchFamily="34" charset="0"/>
                <a:cs typeface="Arial" panose="020B0604020202020204" pitchFamily="34" charset="0"/>
              </a:rPr>
              <a:t>a algún partido político.</a:t>
            </a:r>
          </a:p>
          <a:p>
            <a:pPr marL="1166813" indent="-630238" algn="just">
              <a:spcAft>
                <a:spcPts val="1200"/>
              </a:spcAft>
            </a:pPr>
            <a:r>
              <a:rPr lang="es-MX" dirty="0">
                <a:latin typeface="Arial" panose="020B0604020202020204" pitchFamily="34" charset="0"/>
                <a:cs typeface="Arial" panose="020B0604020202020204" pitchFamily="34" charset="0"/>
              </a:rPr>
              <a:t>VIII.	Los </a:t>
            </a:r>
            <a:r>
              <a:rPr lang="es-MX" b="1" dirty="0">
                <a:latin typeface="Arial" panose="020B0604020202020204" pitchFamily="34" charset="0"/>
                <a:cs typeface="Arial" panose="020B0604020202020204" pitchFamily="34" charset="0"/>
              </a:rPr>
              <a:t>montos de las cuotas ordinarias y extraordinarias </a:t>
            </a:r>
            <a:r>
              <a:rPr lang="es-MX" dirty="0">
                <a:latin typeface="Arial" panose="020B0604020202020204" pitchFamily="34" charset="0"/>
                <a:cs typeface="Arial" panose="020B0604020202020204" pitchFamily="34" charset="0"/>
              </a:rPr>
              <a:t>aportadas por sus militantes.</a:t>
            </a:r>
          </a:p>
          <a:p>
            <a:pPr marL="1166813" indent="-630238" algn="just">
              <a:spcAft>
                <a:spcPts val="1200"/>
              </a:spcAft>
            </a:pPr>
            <a:r>
              <a:rPr lang="es-MX" dirty="0">
                <a:latin typeface="Arial" panose="020B0604020202020204" pitchFamily="34" charset="0"/>
                <a:cs typeface="Arial" panose="020B0604020202020204" pitchFamily="34" charset="0"/>
              </a:rPr>
              <a:t>IX.	Los montos </a:t>
            </a:r>
            <a:r>
              <a:rPr lang="es-MX" b="1" dirty="0">
                <a:latin typeface="Arial" panose="020B0604020202020204" pitchFamily="34" charset="0"/>
                <a:cs typeface="Arial" panose="020B0604020202020204" pitchFamily="34" charset="0"/>
              </a:rPr>
              <a:t>autorizados de financiamiento privado</a:t>
            </a:r>
            <a:r>
              <a:rPr lang="es-MX" dirty="0">
                <a:latin typeface="Arial" panose="020B0604020202020204" pitchFamily="34" charset="0"/>
                <a:cs typeface="Arial" panose="020B0604020202020204" pitchFamily="34" charset="0"/>
              </a:rPr>
              <a:t>, así como una relación de </a:t>
            </a:r>
            <a:r>
              <a:rPr lang="es-MX" b="1" dirty="0">
                <a:latin typeface="Arial" panose="020B0604020202020204" pitchFamily="34" charset="0"/>
                <a:cs typeface="Arial" panose="020B0604020202020204" pitchFamily="34" charset="0"/>
              </a:rPr>
              <a:t>los nombres de los aportantes vinculados con los montos aportados</a:t>
            </a:r>
            <a:r>
              <a:rPr lang="es-MX" dirty="0">
                <a:latin typeface="Arial" panose="020B0604020202020204" pitchFamily="34" charset="0"/>
                <a:cs typeface="Arial" panose="020B0604020202020204" pitchFamily="34" charset="0"/>
              </a:rPr>
              <a:t>.</a:t>
            </a:r>
          </a:p>
          <a:p>
            <a:pPr marL="1166813" indent="-630238" algn="just">
              <a:spcAft>
                <a:spcPts val="1200"/>
              </a:spcAft>
            </a:pPr>
            <a:r>
              <a:rPr lang="es-MX" dirty="0">
                <a:latin typeface="Arial" panose="020B0604020202020204" pitchFamily="34" charset="0"/>
                <a:cs typeface="Arial" panose="020B0604020202020204" pitchFamily="34" charset="0"/>
              </a:rPr>
              <a:t>X.	El </a:t>
            </a:r>
            <a:r>
              <a:rPr lang="es-MX" b="1" dirty="0">
                <a:latin typeface="Arial" panose="020B0604020202020204" pitchFamily="34" charset="0"/>
                <a:cs typeface="Arial" panose="020B0604020202020204" pitchFamily="34" charset="0"/>
              </a:rPr>
              <a:t>listado de aportantes a las precampañas y campañas </a:t>
            </a:r>
            <a:r>
              <a:rPr lang="es-MX" dirty="0">
                <a:latin typeface="Arial" panose="020B0604020202020204" pitchFamily="34" charset="0"/>
                <a:cs typeface="Arial" panose="020B0604020202020204" pitchFamily="34" charset="0"/>
              </a:rPr>
              <a:t>políticas.</a:t>
            </a:r>
          </a:p>
          <a:p>
            <a:pPr marL="1166813" indent="-630238" algn="just">
              <a:spcAft>
                <a:spcPts val="1200"/>
              </a:spcAft>
            </a:pPr>
            <a:r>
              <a:rPr lang="es-MX" dirty="0">
                <a:latin typeface="Arial" panose="020B0604020202020204" pitchFamily="34" charset="0"/>
                <a:cs typeface="Arial" panose="020B0604020202020204" pitchFamily="34" charset="0"/>
              </a:rPr>
              <a:t>XI.	El </a:t>
            </a:r>
            <a:r>
              <a:rPr lang="es-MX" b="1" dirty="0">
                <a:latin typeface="Arial" panose="020B0604020202020204" pitchFamily="34" charset="0"/>
                <a:cs typeface="Arial" panose="020B0604020202020204" pitchFamily="34" charset="0"/>
              </a:rPr>
              <a:t>acta de la asamblea constitutiva</a:t>
            </a:r>
            <a:r>
              <a:rPr lang="es-MX" dirty="0">
                <a:latin typeface="Arial" panose="020B0604020202020204" pitchFamily="34" charset="0"/>
                <a:cs typeface="Arial" panose="020B0604020202020204" pitchFamily="34" charset="0"/>
              </a:rPr>
              <a:t>.</a:t>
            </a:r>
          </a:p>
          <a:p>
            <a:pPr marL="1166813" indent="-630238" algn="just">
              <a:spcAft>
                <a:spcPts val="1200"/>
              </a:spcAft>
            </a:pPr>
            <a:r>
              <a:rPr lang="es-MX" dirty="0">
                <a:latin typeface="Arial" panose="020B0604020202020204" pitchFamily="34" charset="0"/>
                <a:cs typeface="Arial" panose="020B0604020202020204" pitchFamily="34" charset="0"/>
              </a:rPr>
              <a:t>XII.	Las </a:t>
            </a:r>
            <a:r>
              <a:rPr lang="es-MX" b="1" dirty="0">
                <a:latin typeface="Arial" panose="020B0604020202020204" pitchFamily="34" charset="0"/>
                <a:cs typeface="Arial" panose="020B0604020202020204" pitchFamily="34" charset="0"/>
              </a:rPr>
              <a:t>demarcaciones electorales </a:t>
            </a:r>
            <a:r>
              <a:rPr lang="es-MX" dirty="0">
                <a:latin typeface="Arial" panose="020B0604020202020204" pitchFamily="34" charset="0"/>
                <a:cs typeface="Arial" panose="020B0604020202020204" pitchFamily="34" charset="0"/>
              </a:rPr>
              <a:t>en las que participen.</a:t>
            </a:r>
          </a:p>
          <a:p>
            <a:pPr marL="1166813" indent="-630238" algn="just">
              <a:spcAft>
                <a:spcPts val="1200"/>
              </a:spcAft>
            </a:pPr>
            <a:r>
              <a:rPr lang="es-MX" dirty="0">
                <a:latin typeface="Arial" panose="020B0604020202020204" pitchFamily="34" charset="0"/>
                <a:cs typeface="Arial" panose="020B0604020202020204" pitchFamily="34" charset="0"/>
              </a:rPr>
              <a:t>XIII.	Los </a:t>
            </a:r>
            <a:r>
              <a:rPr lang="es-MX" b="1" dirty="0">
                <a:latin typeface="Arial" panose="020B0604020202020204" pitchFamily="34" charset="0"/>
                <a:cs typeface="Arial" panose="020B0604020202020204" pitchFamily="34" charset="0"/>
              </a:rPr>
              <a:t>tiempos que les corresponden en canales de radio y televisión</a:t>
            </a:r>
            <a:r>
              <a:rPr lang="es-MX"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18976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88640"/>
            <a:ext cx="6840759" cy="864097"/>
          </a:xfrm>
          <a:solidFill>
            <a:srgbClr val="7030A0"/>
          </a:solidFill>
        </p:spPr>
        <p:txBody>
          <a:bodyPr>
            <a:normAutofit fontScale="90000"/>
          </a:bodyPr>
          <a:lstStyle/>
          <a:p>
            <a:pPr algn="r"/>
            <a:r>
              <a:rPr lang="es-MX" sz="3200" dirty="0">
                <a:solidFill>
                  <a:schemeClr val="bg1"/>
                </a:solidFill>
              </a:rPr>
              <a:t>Artículo 76:  Partidos Políticos nacionales y locales, Agrupaciones y Asociaciones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79512" y="1340768"/>
            <a:ext cx="8640960" cy="5262979"/>
          </a:xfrm>
          <a:prstGeom prst="rect">
            <a:avLst/>
          </a:prstGeom>
          <a:noFill/>
        </p:spPr>
        <p:txBody>
          <a:bodyPr wrap="square" rtlCol="0">
            <a:spAutoFit/>
          </a:bodyPr>
          <a:lstStyle/>
          <a:p>
            <a:pPr marL="1166813" indent="-630238" algn="just">
              <a:buAutoNum type="romanUcPeriod" startAt="5"/>
            </a:pPr>
            <a:endParaRPr lang="es-MX" sz="800" dirty="0">
              <a:latin typeface="Arial" panose="020B0604020202020204" pitchFamily="34" charset="0"/>
              <a:cs typeface="Arial" panose="020B0604020202020204" pitchFamily="34" charset="0"/>
            </a:endParaRPr>
          </a:p>
          <a:p>
            <a:pPr marL="1166813" indent="-630238" algn="just">
              <a:buAutoNum type="romanUcPeriod" startAt="14"/>
            </a:pPr>
            <a:r>
              <a:rPr lang="es-MX" dirty="0">
                <a:latin typeface="Arial" panose="020B0604020202020204" pitchFamily="34" charset="0"/>
                <a:cs typeface="Arial" panose="020B0604020202020204" pitchFamily="34" charset="0"/>
              </a:rPr>
              <a:t>Sus </a:t>
            </a:r>
            <a:r>
              <a:rPr lang="es-MX" b="1" dirty="0">
                <a:latin typeface="Arial" panose="020B0604020202020204" pitchFamily="34" charset="0"/>
                <a:cs typeface="Arial" panose="020B0604020202020204" pitchFamily="34" charset="0"/>
              </a:rPr>
              <a:t>documentos básicos, plataformas electorales y programas de gobierno </a:t>
            </a:r>
            <a:r>
              <a:rPr lang="es-MX" dirty="0">
                <a:latin typeface="Arial" panose="020B0604020202020204" pitchFamily="34" charset="0"/>
                <a:cs typeface="Arial" panose="020B0604020202020204" pitchFamily="34" charset="0"/>
              </a:rPr>
              <a:t>y los </a:t>
            </a:r>
            <a:r>
              <a:rPr lang="es-MX" b="1" dirty="0">
                <a:latin typeface="Arial" panose="020B0604020202020204" pitchFamily="34" charset="0"/>
                <a:cs typeface="Arial" panose="020B0604020202020204" pitchFamily="34" charset="0"/>
              </a:rPr>
              <a:t>mecanismos de designación </a:t>
            </a:r>
            <a:r>
              <a:rPr lang="es-MX" dirty="0">
                <a:latin typeface="Arial" panose="020B0604020202020204" pitchFamily="34" charset="0"/>
                <a:cs typeface="Arial" panose="020B0604020202020204" pitchFamily="34" charset="0"/>
              </a:rPr>
              <a:t>de los órganos de dirección en sus respectivos ámbitos.</a:t>
            </a:r>
          </a:p>
          <a:p>
            <a:pPr marL="1166813" indent="-630238" algn="just">
              <a:buAutoNum type="romanUcPeriod" startAt="14"/>
            </a:pPr>
            <a:endParaRPr lang="es-MX" sz="800" dirty="0">
              <a:latin typeface="Arial" panose="020B0604020202020204" pitchFamily="34" charset="0"/>
              <a:cs typeface="Arial" panose="020B0604020202020204" pitchFamily="34" charset="0"/>
            </a:endParaRPr>
          </a:p>
          <a:p>
            <a:pPr marL="1166813" indent="-630238" algn="just">
              <a:buAutoNum type="romanUcPeriod" startAt="15"/>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directorio de sus órganos de dirección nacionales, estatales, municipales</a:t>
            </a:r>
            <a:r>
              <a:rPr lang="es-MX" dirty="0">
                <a:latin typeface="Arial" panose="020B0604020202020204" pitchFamily="34" charset="0"/>
                <a:cs typeface="Arial" panose="020B0604020202020204" pitchFamily="34" charset="0"/>
              </a:rPr>
              <a:t>, del Distrito Federal y, en su caso, regionales, delegacionales y distritales.</a:t>
            </a:r>
          </a:p>
          <a:p>
            <a:pPr marL="1166813" indent="-630238" algn="just">
              <a:buAutoNum type="romanUcPeriod" startAt="15"/>
            </a:pPr>
            <a:endParaRPr lang="es-MX" sz="800" dirty="0">
              <a:latin typeface="Arial" panose="020B0604020202020204" pitchFamily="34" charset="0"/>
              <a:cs typeface="Arial" panose="020B0604020202020204" pitchFamily="34" charset="0"/>
            </a:endParaRPr>
          </a:p>
          <a:p>
            <a:pPr marL="1166813" indent="-630238" algn="just"/>
            <a:r>
              <a:rPr lang="es-MX" dirty="0">
                <a:latin typeface="Arial" panose="020B0604020202020204" pitchFamily="34" charset="0"/>
                <a:cs typeface="Arial" panose="020B0604020202020204" pitchFamily="34" charset="0"/>
              </a:rPr>
              <a:t>XVI.	El </a:t>
            </a:r>
            <a:r>
              <a:rPr lang="es-MX" b="1" dirty="0">
                <a:latin typeface="Arial" panose="020B0604020202020204" pitchFamily="34" charset="0"/>
                <a:cs typeface="Arial" panose="020B0604020202020204" pitchFamily="34" charset="0"/>
              </a:rPr>
              <a:t>tabulador de remuneraciones </a:t>
            </a:r>
            <a:r>
              <a:rPr lang="es-MX" dirty="0">
                <a:latin typeface="Arial" panose="020B0604020202020204" pitchFamily="34" charset="0"/>
                <a:cs typeface="Arial" panose="020B0604020202020204" pitchFamily="34" charset="0"/>
              </a:rPr>
              <a:t>que perciben los integrantes de los órganos a que se refiere la fracción anterior y de los demás funcionarios partidistas, que deberá vincularse con el directorio y estructura orgánica; así como cualquier persona que reciba ingresos por parte del partido político, independientemente de la función que desempeñe dentro o fuera del partido.</a:t>
            </a:r>
          </a:p>
          <a:p>
            <a:pPr marL="1166813" indent="-630238" algn="just"/>
            <a:endParaRPr lang="es-MX" sz="800" dirty="0">
              <a:latin typeface="Arial" panose="020B0604020202020204" pitchFamily="34" charset="0"/>
              <a:cs typeface="Arial" panose="020B0604020202020204" pitchFamily="34" charset="0"/>
            </a:endParaRPr>
          </a:p>
          <a:p>
            <a:pPr marL="1166813" indent="-630238" algn="just">
              <a:buAutoNum type="romanUcPeriod" startAt="17"/>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currículo con fotografía </a:t>
            </a:r>
            <a:r>
              <a:rPr lang="es-MX" dirty="0">
                <a:latin typeface="Arial" panose="020B0604020202020204" pitchFamily="34" charset="0"/>
                <a:cs typeface="Arial" panose="020B0604020202020204" pitchFamily="34" charset="0"/>
              </a:rPr>
              <a:t>reciente de </a:t>
            </a:r>
            <a:r>
              <a:rPr lang="es-MX" b="1" dirty="0">
                <a:latin typeface="Arial" panose="020B0604020202020204" pitchFamily="34" charset="0"/>
                <a:cs typeface="Arial" panose="020B0604020202020204" pitchFamily="34" charset="0"/>
              </a:rPr>
              <a:t>todos los precandidatos y candidatos a cargos de elección popular</a:t>
            </a:r>
            <a:r>
              <a:rPr lang="es-MX" dirty="0">
                <a:latin typeface="Arial" panose="020B0604020202020204" pitchFamily="34" charset="0"/>
                <a:cs typeface="Arial" panose="020B0604020202020204" pitchFamily="34" charset="0"/>
              </a:rPr>
              <a:t>, con el cargo al que se postula, el distrito electoral y la entidad federativa.</a:t>
            </a:r>
          </a:p>
          <a:p>
            <a:pPr marL="1166813" indent="-630238" algn="just">
              <a:buAutoNum type="romanUcPeriod" startAt="17"/>
            </a:pPr>
            <a:endParaRPr lang="es-MX" sz="800" dirty="0">
              <a:latin typeface="Arial" panose="020B0604020202020204" pitchFamily="34" charset="0"/>
              <a:cs typeface="Arial" panose="020B0604020202020204" pitchFamily="34" charset="0"/>
            </a:endParaRPr>
          </a:p>
          <a:p>
            <a:pPr marL="1166813" indent="-630238" algn="just">
              <a:buAutoNum type="romanUcPeriod" startAt="18"/>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currículo de los dirigentes a nivel nacional, estatal y municipal</a:t>
            </a:r>
            <a:r>
              <a:rPr lang="es-MX" dirty="0">
                <a:latin typeface="Arial" panose="020B0604020202020204" pitchFamily="34" charset="0"/>
                <a:cs typeface="Arial" panose="020B0604020202020204" pitchFamily="34" charset="0"/>
              </a:rPr>
              <a:t>.</a:t>
            </a:r>
          </a:p>
          <a:p>
            <a:pPr marL="1166813" indent="-630238" algn="just">
              <a:buAutoNum type="romanUcPeriod" startAt="18"/>
            </a:pPr>
            <a:endParaRPr lang="es-MX"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451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88640"/>
            <a:ext cx="6840759" cy="864097"/>
          </a:xfrm>
          <a:solidFill>
            <a:srgbClr val="7030A0"/>
          </a:solidFill>
        </p:spPr>
        <p:txBody>
          <a:bodyPr>
            <a:normAutofit fontScale="90000"/>
          </a:bodyPr>
          <a:lstStyle/>
          <a:p>
            <a:pPr algn="r"/>
            <a:r>
              <a:rPr lang="es-MX" sz="3200" dirty="0">
                <a:solidFill>
                  <a:schemeClr val="bg1"/>
                </a:solidFill>
              </a:rPr>
              <a:t>Artículo 76:  Partidos Políticos nacionales y locales, Agrupaciones y Asociaciones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79512" y="1268760"/>
            <a:ext cx="8640960" cy="5663089"/>
          </a:xfrm>
          <a:prstGeom prst="rect">
            <a:avLst/>
          </a:prstGeom>
          <a:noFill/>
        </p:spPr>
        <p:txBody>
          <a:bodyPr wrap="square" rtlCol="0">
            <a:spAutoFit/>
          </a:bodyPr>
          <a:lstStyle/>
          <a:p>
            <a:pPr marL="1166813" indent="-630238" algn="just">
              <a:buAutoNum type="romanUcPeriod" startAt="18"/>
            </a:pPr>
            <a:endParaRPr lang="es-MX" sz="800" dirty="0">
              <a:latin typeface="Arial" panose="020B0604020202020204" pitchFamily="34" charset="0"/>
              <a:cs typeface="Arial" panose="020B0604020202020204" pitchFamily="34" charset="0"/>
            </a:endParaRPr>
          </a:p>
          <a:p>
            <a:pPr marL="1166813" indent="-630238" algn="just">
              <a:buAutoNum type="romanUcPeriod" startAt="19"/>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convenios de frente, coalición o fusión </a:t>
            </a:r>
            <a:r>
              <a:rPr lang="es-MX" dirty="0">
                <a:latin typeface="Arial" panose="020B0604020202020204" pitchFamily="34" charset="0"/>
                <a:cs typeface="Arial" panose="020B0604020202020204" pitchFamily="34" charset="0"/>
              </a:rPr>
              <a:t>que celebren o de participación electoral que realicen </a:t>
            </a:r>
            <a:r>
              <a:rPr lang="es-MX" b="1" dirty="0">
                <a:latin typeface="Arial" panose="020B0604020202020204" pitchFamily="34" charset="0"/>
                <a:cs typeface="Arial" panose="020B0604020202020204" pitchFamily="34" charset="0"/>
              </a:rPr>
              <a:t>con agrupaciones políticas nacionales</a:t>
            </a:r>
            <a:r>
              <a:rPr lang="es-MX" dirty="0">
                <a:latin typeface="Arial" panose="020B0604020202020204" pitchFamily="34" charset="0"/>
                <a:cs typeface="Arial" panose="020B0604020202020204" pitchFamily="34" charset="0"/>
              </a:rPr>
              <a:t>.</a:t>
            </a:r>
          </a:p>
          <a:p>
            <a:pPr marL="1166813" indent="-630238" algn="just">
              <a:buAutoNum type="romanUcPeriod" startAt="19"/>
            </a:pPr>
            <a:endParaRPr lang="es-MX" sz="800" dirty="0">
              <a:latin typeface="Arial" panose="020B0604020202020204" pitchFamily="34" charset="0"/>
              <a:cs typeface="Arial" panose="020B0604020202020204" pitchFamily="34" charset="0"/>
            </a:endParaRPr>
          </a:p>
          <a:p>
            <a:pPr marL="1166813" indent="-630238" algn="just">
              <a:buAutoNum type="romanUcPeriod" startAt="20"/>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convocatorias que emitan para la elección de sus dirigentes o la postulación de sus candidatos </a:t>
            </a:r>
            <a:r>
              <a:rPr lang="es-MX" dirty="0">
                <a:latin typeface="Arial" panose="020B0604020202020204" pitchFamily="34" charset="0"/>
                <a:cs typeface="Arial" panose="020B0604020202020204" pitchFamily="34" charset="0"/>
              </a:rPr>
              <a:t>a cargos de elección popular y, en su caso, el registro correspondiente.	</a:t>
            </a:r>
          </a:p>
          <a:p>
            <a:pPr marL="1166813" indent="-630238" algn="just">
              <a:buAutoNum type="romanUcPeriod" startAt="20"/>
            </a:pPr>
            <a:endParaRPr lang="es-MX" sz="800" dirty="0">
              <a:latin typeface="Arial" panose="020B0604020202020204" pitchFamily="34" charset="0"/>
              <a:cs typeface="Arial" panose="020B0604020202020204" pitchFamily="34" charset="0"/>
            </a:endParaRPr>
          </a:p>
          <a:p>
            <a:pPr marL="1166813" indent="-630238" algn="just">
              <a:buAutoNum type="romanUcPeriod" startAt="21"/>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responsables de los procesos internos de evaluación y selección de candidatos a </a:t>
            </a:r>
            <a:r>
              <a:rPr lang="es-MX" dirty="0">
                <a:latin typeface="Arial" panose="020B0604020202020204" pitchFamily="34" charset="0"/>
                <a:cs typeface="Arial" panose="020B0604020202020204" pitchFamily="34" charset="0"/>
              </a:rPr>
              <a:t>cargos de elección popular, conforme a su normatividad interna.</a:t>
            </a:r>
          </a:p>
          <a:p>
            <a:pPr marL="1166813" indent="-630238" algn="just">
              <a:buAutoNum type="romanUcPeriod" startAt="21"/>
            </a:pPr>
            <a:endParaRPr lang="es-MX" sz="800" dirty="0">
              <a:latin typeface="Arial" panose="020B0604020202020204" pitchFamily="34" charset="0"/>
              <a:cs typeface="Arial" panose="020B0604020202020204" pitchFamily="34" charset="0"/>
            </a:endParaRPr>
          </a:p>
          <a:p>
            <a:pPr marL="1166813" indent="-630238" algn="just">
              <a:buAutoNum type="romanUcPeriod" startAt="22"/>
            </a:pPr>
            <a:r>
              <a:rPr lang="es-MX" b="1" dirty="0">
                <a:latin typeface="Arial" panose="020B0604020202020204" pitchFamily="34" charset="0"/>
                <a:cs typeface="Arial" panose="020B0604020202020204" pitchFamily="34" charset="0"/>
              </a:rPr>
              <a:t>Informes sobre el gasto del financiamiento público ordinario </a:t>
            </a:r>
            <a:r>
              <a:rPr lang="es-MX" dirty="0">
                <a:latin typeface="Arial" panose="020B0604020202020204" pitchFamily="34" charset="0"/>
                <a:cs typeface="Arial" panose="020B0604020202020204" pitchFamily="34" charset="0"/>
              </a:rPr>
              <a:t>recibido para la capacitación, promoción y desarrollo del liderazgo político de las mujeres.</a:t>
            </a:r>
          </a:p>
          <a:p>
            <a:pPr marL="1166813" indent="-630238" algn="just">
              <a:buAutoNum type="romanUcPeriod" startAt="22"/>
            </a:pPr>
            <a:endParaRPr lang="es-MX" sz="800" dirty="0">
              <a:latin typeface="Arial" panose="020B0604020202020204" pitchFamily="34" charset="0"/>
              <a:cs typeface="Arial" panose="020B0604020202020204" pitchFamily="34" charset="0"/>
            </a:endParaRPr>
          </a:p>
          <a:p>
            <a:pPr marL="1166813" indent="-630238" algn="just">
              <a:buAutoNum type="romanUcPeriod" startAt="23"/>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resoluciones dictadas </a:t>
            </a:r>
            <a:r>
              <a:rPr lang="es-MX" dirty="0">
                <a:latin typeface="Arial" panose="020B0604020202020204" pitchFamily="34" charset="0"/>
                <a:cs typeface="Arial" panose="020B0604020202020204" pitchFamily="34" charset="0"/>
              </a:rPr>
              <a:t>por los órganos de control.</a:t>
            </a:r>
          </a:p>
          <a:p>
            <a:pPr marL="1166813" indent="-630238" algn="just">
              <a:buAutoNum type="romanUcPeriod" startAt="23"/>
            </a:pPr>
            <a:endParaRPr lang="es-MX" sz="800" dirty="0">
              <a:latin typeface="Arial" panose="020B0604020202020204" pitchFamily="34" charset="0"/>
              <a:cs typeface="Arial" panose="020B0604020202020204" pitchFamily="34" charset="0"/>
            </a:endParaRPr>
          </a:p>
          <a:p>
            <a:pPr marL="1166813" indent="-630238" algn="just">
              <a:buAutoNum type="romanUcPeriod" startAt="24"/>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montos de financiamiento público otorgados mensualmente, en cualquier modalidad</a:t>
            </a:r>
            <a:r>
              <a:rPr lang="es-MX" dirty="0">
                <a:latin typeface="Arial" panose="020B0604020202020204" pitchFamily="34" charset="0"/>
                <a:cs typeface="Arial" panose="020B0604020202020204" pitchFamily="34" charset="0"/>
              </a:rPr>
              <a:t>, a sus órganos nacionales, estatales, municipales y del Distrito Federal, así como los descuentos correspondientes a sanciones.</a:t>
            </a:r>
          </a:p>
          <a:p>
            <a:pPr marL="898525" indent="-457200" algn="just">
              <a:buAutoNum type="alphaLcParenR" startAt="5"/>
            </a:pPr>
            <a:endParaRPr lang="es-MX"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03192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88640"/>
            <a:ext cx="6840759" cy="864097"/>
          </a:xfrm>
          <a:solidFill>
            <a:srgbClr val="7030A0"/>
          </a:solidFill>
        </p:spPr>
        <p:txBody>
          <a:bodyPr>
            <a:normAutofit fontScale="90000"/>
          </a:bodyPr>
          <a:lstStyle/>
          <a:p>
            <a:pPr algn="r"/>
            <a:r>
              <a:rPr lang="es-MX" sz="3200" dirty="0">
                <a:solidFill>
                  <a:schemeClr val="bg1"/>
                </a:solidFill>
              </a:rPr>
              <a:t>Artículo 76:  Partidos Políticos nacionales y locales, Agrupaciones y Asociaciones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79512" y="1446450"/>
            <a:ext cx="8640960" cy="4862870"/>
          </a:xfrm>
          <a:prstGeom prst="rect">
            <a:avLst/>
          </a:prstGeom>
          <a:noFill/>
        </p:spPr>
        <p:txBody>
          <a:bodyPr wrap="square" rtlCol="0">
            <a:spAutoFit/>
          </a:bodyPr>
          <a:lstStyle/>
          <a:p>
            <a:pPr marL="1166813" indent="-630238" algn="just">
              <a:buAutoNum type="romanUcPeriod" startAt="25"/>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estado de situación financiera y patrimonial</a:t>
            </a:r>
            <a:r>
              <a:rPr lang="es-MX" dirty="0">
                <a:latin typeface="Arial" panose="020B0604020202020204" pitchFamily="34" charset="0"/>
                <a:cs typeface="Arial" panose="020B0604020202020204" pitchFamily="34" charset="0"/>
              </a:rPr>
              <a:t>; el inventario de los bienes inmuebles de los que sean propietarios, así como los anexos que formen parte integrante de los documentos anteriores.</a:t>
            </a:r>
          </a:p>
          <a:p>
            <a:pPr marL="1166813" indent="-630238" algn="just">
              <a:buAutoNum type="romanUcPeriod" startAt="25"/>
            </a:pPr>
            <a:endParaRPr lang="es-MX" sz="800" dirty="0">
              <a:latin typeface="Arial" panose="020B0604020202020204" pitchFamily="34" charset="0"/>
              <a:cs typeface="Arial" panose="020B0604020202020204" pitchFamily="34" charset="0"/>
            </a:endParaRPr>
          </a:p>
          <a:p>
            <a:pPr marL="1166813" indent="-630238" algn="just">
              <a:buAutoNum type="romanUcPeriod" startAt="26"/>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resoluciones que emitan sus órganos disciplinarios </a:t>
            </a:r>
            <a:r>
              <a:rPr lang="es-MX" dirty="0">
                <a:latin typeface="Arial" panose="020B0604020202020204" pitchFamily="34" charset="0"/>
                <a:cs typeface="Arial" panose="020B0604020202020204" pitchFamily="34" charset="0"/>
              </a:rPr>
              <a:t>de cualquier nivel, una vez que hayan causado estado.</a:t>
            </a:r>
          </a:p>
          <a:p>
            <a:pPr marL="1166813" indent="-630238" algn="just">
              <a:buAutoNum type="romanUcPeriod" startAt="26"/>
            </a:pPr>
            <a:endParaRPr lang="es-MX" sz="800" dirty="0">
              <a:latin typeface="Arial" panose="020B0604020202020204" pitchFamily="34" charset="0"/>
              <a:cs typeface="Arial" panose="020B0604020202020204" pitchFamily="34" charset="0"/>
            </a:endParaRPr>
          </a:p>
          <a:p>
            <a:pPr marL="1166813" indent="-630238" algn="just">
              <a:buAutoNum type="romanUcPeriod" startAt="27"/>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nombres de sus representantes ante la autoridad electoral </a:t>
            </a:r>
            <a:r>
              <a:rPr lang="es-MX" dirty="0">
                <a:latin typeface="Arial" panose="020B0604020202020204" pitchFamily="34" charset="0"/>
                <a:cs typeface="Arial" panose="020B0604020202020204" pitchFamily="34" charset="0"/>
              </a:rPr>
              <a:t>competente.</a:t>
            </a:r>
          </a:p>
          <a:p>
            <a:pPr marL="1166813" indent="-630238" algn="just">
              <a:buAutoNum type="romanUcPeriod" startAt="27"/>
            </a:pPr>
            <a:endParaRPr lang="es-MX" sz="800" dirty="0">
              <a:latin typeface="Arial" panose="020B0604020202020204" pitchFamily="34" charset="0"/>
              <a:cs typeface="Arial" panose="020B0604020202020204" pitchFamily="34" charset="0"/>
            </a:endParaRPr>
          </a:p>
          <a:p>
            <a:pPr marL="1166813" indent="-630238" algn="just">
              <a:buAutoNum type="romanUcPeriod" startAt="28"/>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mecanismos de control y supervisión </a:t>
            </a:r>
            <a:r>
              <a:rPr lang="es-MX" dirty="0">
                <a:latin typeface="Arial" panose="020B0604020202020204" pitchFamily="34" charset="0"/>
                <a:cs typeface="Arial" panose="020B0604020202020204" pitchFamily="34" charset="0"/>
              </a:rPr>
              <a:t>aplicados a los procesos internos de selección de candidatos.</a:t>
            </a:r>
          </a:p>
          <a:p>
            <a:pPr marL="1166813" indent="-630238" algn="just">
              <a:buAutoNum type="romanUcPeriod" startAt="28"/>
            </a:pPr>
            <a:endParaRPr lang="es-MX" sz="800" dirty="0">
              <a:latin typeface="Arial" panose="020B0604020202020204" pitchFamily="34" charset="0"/>
              <a:cs typeface="Arial" panose="020B0604020202020204" pitchFamily="34" charset="0"/>
            </a:endParaRPr>
          </a:p>
          <a:p>
            <a:pPr marL="1166813" indent="-630238" algn="just">
              <a:buAutoNum type="romanUcPeriod" startAt="29"/>
            </a:pPr>
            <a:r>
              <a:rPr lang="es-MX" dirty="0">
                <a:latin typeface="Arial" panose="020B0604020202020204" pitchFamily="34" charset="0"/>
                <a:cs typeface="Arial" panose="020B0604020202020204" pitchFamily="34" charset="0"/>
              </a:rPr>
              <a:t>El listado de </a:t>
            </a:r>
            <a:r>
              <a:rPr lang="es-MX" b="1" dirty="0">
                <a:latin typeface="Arial" panose="020B0604020202020204" pitchFamily="34" charset="0"/>
                <a:cs typeface="Arial" panose="020B0604020202020204" pitchFamily="34" charset="0"/>
              </a:rPr>
              <a:t>fundaciones, asociaciones, centros o institutos de investigación o capacitación o cualquier otro que reciban apoyo económico </a:t>
            </a:r>
            <a:r>
              <a:rPr lang="es-MX" dirty="0">
                <a:latin typeface="Arial" panose="020B0604020202020204" pitchFamily="34" charset="0"/>
                <a:cs typeface="Arial" panose="020B0604020202020204" pitchFamily="34" charset="0"/>
              </a:rPr>
              <a:t>de los partidos políticos, así como los montos destinados para tal efecto.</a:t>
            </a:r>
          </a:p>
          <a:p>
            <a:pPr marL="1166813" indent="-630238" algn="just">
              <a:buAutoNum type="romanUcPeriod" startAt="29"/>
            </a:pPr>
            <a:endParaRPr lang="es-MX" sz="800" dirty="0">
              <a:latin typeface="Arial" panose="020B0604020202020204" pitchFamily="34" charset="0"/>
              <a:cs typeface="Arial" panose="020B0604020202020204" pitchFamily="34" charset="0"/>
            </a:endParaRPr>
          </a:p>
          <a:p>
            <a:pPr marL="1166813" indent="-630238" algn="just"/>
            <a:r>
              <a:rPr lang="es-MX" dirty="0">
                <a:latin typeface="Arial" panose="020B0604020202020204" pitchFamily="34" charset="0"/>
                <a:cs typeface="Arial" panose="020B0604020202020204" pitchFamily="34" charset="0"/>
              </a:rPr>
              <a:t>XXX.	Las </a:t>
            </a:r>
            <a:r>
              <a:rPr lang="es-MX" b="1" dirty="0">
                <a:latin typeface="Arial" panose="020B0604020202020204" pitchFamily="34" charset="0"/>
                <a:cs typeface="Arial" panose="020B0604020202020204" pitchFamily="34" charset="0"/>
              </a:rPr>
              <a:t>resoluciones que dicte la autoridad electoral </a:t>
            </a:r>
            <a:r>
              <a:rPr lang="es-MX" dirty="0">
                <a:latin typeface="Arial" panose="020B0604020202020204" pitchFamily="34" charset="0"/>
                <a:cs typeface="Arial" panose="020B0604020202020204" pitchFamily="34" charset="0"/>
              </a:rPr>
              <a:t>competente respecto de los informes de ingresos y gastos.</a:t>
            </a:r>
            <a:endParaRPr lang="es-MX"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6511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4437112"/>
            <a:ext cx="7574505" cy="1017827"/>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solidFill>
                  <a:schemeClr val="bg1"/>
                </a:solidFill>
              </a:rPr>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10687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10941" y="450376"/>
            <a:ext cx="6482686" cy="567250"/>
          </a:xfrm>
          <a:solidFill>
            <a:srgbClr val="7030A0"/>
          </a:solidFill>
        </p:spPr>
        <p:txBody>
          <a:bodyPr>
            <a:normAutofit/>
          </a:bodyPr>
          <a:lstStyle/>
          <a:p>
            <a:pPr algn="r"/>
            <a:r>
              <a:rPr lang="es-MX" sz="2800" dirty="0">
                <a:solidFill>
                  <a:schemeClr val="bg1"/>
                </a:solidFill>
              </a:rPr>
              <a:t>Obligaciones para Fondos y fideicomisos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6568"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77:</a:t>
            </a:r>
            <a:r>
              <a:rPr lang="es-MX" dirty="0">
                <a:solidFill>
                  <a:srgbClr val="7030A0"/>
                </a:solidFill>
              </a:rPr>
              <a:t> </a:t>
            </a:r>
            <a:r>
              <a:rPr lang="es-MX" b="1" dirty="0">
                <a:solidFill>
                  <a:srgbClr val="7030A0"/>
                </a:solidFill>
              </a:rPr>
              <a:t>8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6" name="AutoShape 2" descr="Resultado de imagen para fideicomisos public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Resultado de imagen para fideicomisos public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8" name="Picture 6" descr="http://image.slidesharecdn.com/legislacionexpo1-141116133456-conversion-gate01/95/fideicomisos-5-638.jpg?cb=14161449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628800"/>
            <a:ext cx="3672408" cy="2757184"/>
          </a:xfrm>
          <a:prstGeom prst="rect">
            <a:avLst/>
          </a:prstGeom>
          <a:noFill/>
          <a:extLst>
            <a:ext uri="{909E8E84-426E-40DD-AFC4-6F175D3DCCD1}">
              <a14:hiddenFill xmlns:a14="http://schemas.microsoft.com/office/drawing/2010/main">
                <a:solidFill>
                  <a:srgbClr val="FFFFFF"/>
                </a:solidFill>
              </a14:hiddenFill>
            </a:ext>
          </a:extLst>
        </p:spPr>
      </p:pic>
      <p:sp>
        <p:nvSpPr>
          <p:cNvPr id="12" name="Flecha izquierda y derecha 11"/>
          <p:cNvSpPr/>
          <p:nvPr/>
        </p:nvSpPr>
        <p:spPr>
          <a:xfrm>
            <a:off x="3923928" y="2204864"/>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46608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77: Fondos y fideicomisos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8" y="1412776"/>
            <a:ext cx="8532440" cy="5078313"/>
          </a:xfrm>
          <a:prstGeom prst="rect">
            <a:avLst/>
          </a:prstGeom>
          <a:noFill/>
        </p:spPr>
        <p:txBody>
          <a:bodyPr wrap="square" rtlCol="0">
            <a:spAutoFit/>
          </a:bodyPr>
          <a:lstStyle/>
          <a:p>
            <a:pPr algn="just"/>
            <a:r>
              <a:rPr lang="es-MX" b="1" dirty="0">
                <a:latin typeface="Arial" panose="020B0604020202020204" pitchFamily="34" charset="0"/>
                <a:cs typeface="Arial" panose="020B0604020202020204" pitchFamily="34" charset="0"/>
              </a:rPr>
              <a:t>ARTÍCULO 77</a:t>
            </a:r>
            <a:r>
              <a:rPr lang="es-MX" dirty="0">
                <a:latin typeface="Arial" panose="020B0604020202020204" pitchFamily="34" charset="0"/>
                <a:cs typeface="Arial" panose="020B0604020202020204" pitchFamily="34" charset="0"/>
              </a:rPr>
              <a:t>. Además de lo señalado en el artículo 70 de la presente ley, los fideicomisos, fondos públicos, mandatos o cualquier contrato análogo, deberán poner a disposición del público y mantener actualizada y accesible, en lo que resulte aplicable a cada contrato, la siguiente información:</a:t>
            </a:r>
          </a:p>
          <a:p>
            <a:pPr algn="just"/>
            <a:endParaRPr lang="es-MX"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I.	El </a:t>
            </a:r>
            <a:r>
              <a:rPr lang="es-MX" b="1" dirty="0">
                <a:latin typeface="Arial" panose="020B0604020202020204" pitchFamily="34" charset="0"/>
                <a:cs typeface="Arial" panose="020B0604020202020204" pitchFamily="34" charset="0"/>
              </a:rPr>
              <a:t>nombre </a:t>
            </a:r>
            <a:r>
              <a:rPr lang="es-MX" dirty="0">
                <a:latin typeface="Arial" panose="020B0604020202020204" pitchFamily="34" charset="0"/>
                <a:cs typeface="Arial" panose="020B0604020202020204" pitchFamily="34" charset="0"/>
              </a:rPr>
              <a:t>del servidor público y de la persona física o moral que </a:t>
            </a:r>
            <a:r>
              <a:rPr lang="es-MX" b="1" dirty="0">
                <a:latin typeface="Arial" panose="020B0604020202020204" pitchFamily="34" charset="0"/>
                <a:cs typeface="Arial" panose="020B0604020202020204" pitchFamily="34" charset="0"/>
              </a:rPr>
              <a:t>represente al fideicomitente, al fiduciario y al fideicomisario</a:t>
            </a:r>
            <a:r>
              <a:rPr lang="es-MX" dirty="0">
                <a:latin typeface="Arial" panose="020B0604020202020204" pitchFamily="34" charset="0"/>
                <a:cs typeface="Arial" panose="020B0604020202020204" pitchFamily="34" charset="0"/>
              </a:rPr>
              <a:t>;	</a:t>
            </a:r>
          </a:p>
          <a:p>
            <a:pPr marL="898525" indent="-536575" algn="just">
              <a:buAutoNum type="romanUcPeriod" startAt="2"/>
            </a:pPr>
            <a:endParaRPr lang="es-MX" dirty="0">
              <a:latin typeface="Arial" panose="020B0604020202020204" pitchFamily="34" charset="0"/>
              <a:cs typeface="Arial" panose="020B0604020202020204" pitchFamily="34" charset="0"/>
            </a:endParaRPr>
          </a:p>
          <a:p>
            <a:pPr marL="898525" indent="-536575" algn="just">
              <a:buAutoNum type="romanUcPeriod" startAt="2"/>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unidad administrativa </a:t>
            </a:r>
            <a:r>
              <a:rPr lang="es-MX" dirty="0">
                <a:latin typeface="Arial" panose="020B0604020202020204" pitchFamily="34" charset="0"/>
                <a:cs typeface="Arial" panose="020B0604020202020204" pitchFamily="34" charset="0"/>
              </a:rPr>
              <a:t>responsable del fideicomiso;	</a:t>
            </a:r>
          </a:p>
          <a:p>
            <a:pPr marL="898525" indent="-536575" algn="just">
              <a:buAutoNum type="romanUcPeriod" startAt="2"/>
            </a:pPr>
            <a:endParaRPr lang="es-MX"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III.	El </a:t>
            </a:r>
            <a:r>
              <a:rPr lang="es-MX" b="1" dirty="0">
                <a:latin typeface="Arial" panose="020B0604020202020204" pitchFamily="34" charset="0"/>
                <a:cs typeface="Arial" panose="020B0604020202020204" pitchFamily="34" charset="0"/>
              </a:rPr>
              <a:t>monto total, el uso y destino del patrimonio </a:t>
            </a:r>
            <a:r>
              <a:rPr lang="es-MX" b="1" dirty="0" err="1">
                <a:latin typeface="Arial" panose="020B0604020202020204" pitchFamily="34" charset="0"/>
                <a:cs typeface="Arial" panose="020B0604020202020204" pitchFamily="34" charset="0"/>
              </a:rPr>
              <a:t>fideicomitido</a:t>
            </a:r>
            <a:r>
              <a:rPr lang="es-MX" dirty="0">
                <a:latin typeface="Arial" panose="020B0604020202020204" pitchFamily="34" charset="0"/>
                <a:cs typeface="Arial" panose="020B0604020202020204" pitchFamily="34" charset="0"/>
              </a:rPr>
              <a:t>, distinguiendo las aportaciones públicas y fuente de los recursos, los subsidios, donaciones, transferencias, excedentes, inversiones realizadas y aportaciones o subvenciones que reciban;</a:t>
            </a:r>
          </a:p>
          <a:p>
            <a:pPr marL="898525" indent="-536575" algn="just"/>
            <a:endParaRPr lang="es-MX"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IV.	El </a:t>
            </a:r>
            <a:r>
              <a:rPr lang="es-MX" b="1" dirty="0">
                <a:latin typeface="Arial" panose="020B0604020202020204" pitchFamily="34" charset="0"/>
                <a:cs typeface="Arial" panose="020B0604020202020204" pitchFamily="34" charset="0"/>
              </a:rPr>
              <a:t>saldo total al cierre del ejercicio fiscal</a:t>
            </a:r>
            <a:r>
              <a:rPr lang="es-MX" dirty="0">
                <a:latin typeface="Arial" panose="020B0604020202020204" pitchFamily="34" charset="0"/>
                <a:cs typeface="Arial" panose="020B0604020202020204" pitchFamily="34" charset="0"/>
              </a:rPr>
              <a:t>, sin perjuicio de los demás informes que deban presentarse en los términos de las disposiciones aplicables;	</a:t>
            </a:r>
          </a:p>
        </p:txBody>
      </p:sp>
    </p:spTree>
    <p:extLst>
      <p:ext uri="{BB962C8B-B14F-4D97-AF65-F5344CB8AC3E}">
        <p14:creationId xmlns:p14="http://schemas.microsoft.com/office/powerpoint/2010/main" val="32315392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77: Fondos y fideicomisos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467544" y="1844824"/>
            <a:ext cx="8064896" cy="3970318"/>
          </a:xfrm>
          <a:prstGeom prst="rect">
            <a:avLst/>
          </a:prstGeom>
          <a:noFill/>
        </p:spPr>
        <p:txBody>
          <a:bodyPr wrap="square" rtlCol="0">
            <a:spAutoFit/>
          </a:bodyPr>
          <a:lstStyle/>
          <a:p>
            <a:pPr marL="898525" indent="-536575" algn="just"/>
            <a:r>
              <a:rPr lang="es-MX" dirty="0">
                <a:latin typeface="Arial" panose="020B0604020202020204" pitchFamily="34" charset="0"/>
                <a:cs typeface="Arial" panose="020B0604020202020204" pitchFamily="34" charset="0"/>
              </a:rPr>
              <a:t>V.	Las </a:t>
            </a:r>
            <a:r>
              <a:rPr lang="es-MX" b="1" dirty="0">
                <a:latin typeface="Arial" panose="020B0604020202020204" pitchFamily="34" charset="0"/>
                <a:cs typeface="Arial" panose="020B0604020202020204" pitchFamily="34" charset="0"/>
              </a:rPr>
              <a:t>modificaciones que</a:t>
            </a:r>
            <a:r>
              <a:rPr lang="es-MX" dirty="0">
                <a:latin typeface="Arial" panose="020B0604020202020204" pitchFamily="34" charset="0"/>
                <a:cs typeface="Arial" panose="020B0604020202020204" pitchFamily="34" charset="0"/>
              </a:rPr>
              <a:t>, en su caso, </a:t>
            </a:r>
            <a:r>
              <a:rPr lang="es-MX" b="1" dirty="0">
                <a:latin typeface="Arial" panose="020B0604020202020204" pitchFamily="34" charset="0"/>
                <a:cs typeface="Arial" panose="020B0604020202020204" pitchFamily="34" charset="0"/>
              </a:rPr>
              <a:t>sufran los contratos o decretos de constitución del fideicomiso o del fondo público</a:t>
            </a:r>
            <a:r>
              <a:rPr lang="es-MX" dirty="0">
                <a:latin typeface="Arial" panose="020B0604020202020204" pitchFamily="34" charset="0"/>
                <a:cs typeface="Arial" panose="020B0604020202020204" pitchFamily="34" charset="0"/>
              </a:rPr>
              <a:t>;</a:t>
            </a:r>
          </a:p>
          <a:p>
            <a:pPr marL="898525" indent="-536575" algn="just"/>
            <a:endParaRPr lang="es-MX"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VI.	El </a:t>
            </a:r>
            <a:r>
              <a:rPr lang="es-MX" b="1" dirty="0">
                <a:latin typeface="Arial" panose="020B0604020202020204" pitchFamily="34" charset="0"/>
                <a:cs typeface="Arial" panose="020B0604020202020204" pitchFamily="34" charset="0"/>
              </a:rPr>
              <a:t>padrón de beneficiarios</a:t>
            </a:r>
            <a:r>
              <a:rPr lang="es-MX" dirty="0">
                <a:latin typeface="Arial" panose="020B0604020202020204" pitchFamily="34" charset="0"/>
                <a:cs typeface="Arial" panose="020B0604020202020204" pitchFamily="34" charset="0"/>
              </a:rPr>
              <a:t>, en su caso;</a:t>
            </a:r>
          </a:p>
          <a:p>
            <a:pPr marL="898525" indent="-536575" algn="just"/>
            <a:endParaRPr lang="es-MX"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VII.	</a:t>
            </a:r>
            <a:r>
              <a:rPr lang="es-MX" b="1" dirty="0">
                <a:latin typeface="Arial" panose="020B0604020202020204" pitchFamily="34" charset="0"/>
                <a:cs typeface="Arial" panose="020B0604020202020204" pitchFamily="34" charset="0"/>
              </a:rPr>
              <a:t>Causas </a:t>
            </a:r>
            <a:r>
              <a:rPr lang="es-MX" dirty="0">
                <a:latin typeface="Arial" panose="020B0604020202020204" pitchFamily="34" charset="0"/>
                <a:cs typeface="Arial" panose="020B0604020202020204" pitchFamily="34" charset="0"/>
              </a:rPr>
              <a:t>por las que, en su caso, se </a:t>
            </a:r>
            <a:r>
              <a:rPr lang="es-MX" b="1" dirty="0">
                <a:latin typeface="Arial" panose="020B0604020202020204" pitchFamily="34" charset="0"/>
                <a:cs typeface="Arial" panose="020B0604020202020204" pitchFamily="34" charset="0"/>
              </a:rPr>
              <a:t>inicie el proceso de constitución o extinción del fideicomiso o fondo público</a:t>
            </a:r>
            <a:r>
              <a:rPr lang="es-MX" dirty="0">
                <a:latin typeface="Arial" panose="020B0604020202020204" pitchFamily="34" charset="0"/>
                <a:cs typeface="Arial" panose="020B0604020202020204" pitchFamily="34" charset="0"/>
              </a:rPr>
              <a:t>, especificando, de manera detallada, los recursos financieros destinados para tal efecto, y</a:t>
            </a:r>
          </a:p>
          <a:p>
            <a:pPr marL="898525" indent="-536575" algn="just"/>
            <a:endParaRPr lang="es-MX"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VIII.	Los </a:t>
            </a:r>
            <a:r>
              <a:rPr lang="es-MX" b="1" dirty="0">
                <a:latin typeface="Arial" panose="020B0604020202020204" pitchFamily="34" charset="0"/>
                <a:cs typeface="Arial" panose="020B0604020202020204" pitchFamily="34" charset="0"/>
              </a:rPr>
              <a:t>contratos de obras, adquisiciones y servicios </a:t>
            </a:r>
            <a:r>
              <a:rPr lang="es-MX" dirty="0">
                <a:latin typeface="Arial" panose="020B0604020202020204" pitchFamily="34" charset="0"/>
                <a:cs typeface="Arial" panose="020B0604020202020204" pitchFamily="34" charset="0"/>
              </a:rPr>
              <a:t>que involucren recursos públicos del fideicomiso, así como los honorarios derivados de los servicios y operaciones que realice la institución de crédito o la fiduciaria.	</a:t>
            </a:r>
          </a:p>
        </p:txBody>
      </p:sp>
    </p:spTree>
    <p:extLst>
      <p:ext uri="{BB962C8B-B14F-4D97-AF65-F5344CB8AC3E}">
        <p14:creationId xmlns:p14="http://schemas.microsoft.com/office/powerpoint/2010/main" val="17007086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5373216"/>
            <a:ext cx="7574505" cy="657787"/>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Los siguientes pasos a seguir</a:t>
            </a:r>
          </a:p>
          <a:p>
            <a:pPr lvl="0" algn="just"/>
            <a:endParaRPr lang="es-MX" sz="2000" b="1" dirty="0"/>
          </a:p>
        </p:txBody>
      </p:sp>
    </p:spTree>
    <p:extLst>
      <p:ext uri="{BB962C8B-B14F-4D97-AF65-F5344CB8AC3E}">
        <p14:creationId xmlns:p14="http://schemas.microsoft.com/office/powerpoint/2010/main" val="1174547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8427493" cy="2032577"/>
          </a:xfrm>
        </p:spPr>
        <p:txBody>
          <a:bodyPr>
            <a:noAutofit/>
          </a:bodyPr>
          <a:lstStyle/>
          <a:p>
            <a:pPr algn="just"/>
            <a:r>
              <a:rPr lang="es-MX" sz="2800" dirty="0"/>
              <a:t>Continúen actualizando la IPO en sus portales de transparencia en los términos de sus reglamentos internos.</a:t>
            </a:r>
            <a:endParaRPr lang="es-MX" sz="2000"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0933" y="4018626"/>
            <a:ext cx="4209482" cy="2525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083" y="4510799"/>
            <a:ext cx="413385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32155143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429904" y="1693262"/>
            <a:ext cx="8427493" cy="1735738"/>
          </a:xfrm>
        </p:spPr>
        <p:txBody>
          <a:bodyPr>
            <a:noAutofit/>
          </a:bodyPr>
          <a:lstStyle/>
          <a:p>
            <a:pPr algn="just"/>
            <a:r>
              <a:rPr lang="es-MX" sz="2800" dirty="0"/>
              <a:t>Analicen a profundidad las obligaciones de transparencia estipuladas en el Título Quinto de la Ley General de Transparencia.</a:t>
            </a:r>
            <a:endParaRPr lang="es-MX" sz="2000" dirty="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201" y="3432412"/>
            <a:ext cx="5496424" cy="342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261" y="3653902"/>
            <a:ext cx="3901364" cy="1279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14341214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429904" y="1693262"/>
            <a:ext cx="3978323" cy="4858034"/>
          </a:xfrm>
        </p:spPr>
        <p:txBody>
          <a:bodyPr>
            <a:noAutofit/>
          </a:bodyPr>
          <a:lstStyle/>
          <a:p>
            <a:pPr algn="just"/>
            <a:r>
              <a:rPr lang="es-MX" sz="2800" dirty="0"/>
              <a:t>Identifiquen aquellas obligaciones de las que no se tenga la información disponible. </a:t>
            </a:r>
          </a:p>
          <a:p>
            <a:pPr algn="just"/>
            <a:endParaRPr lang="es-MX" sz="20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27" y="1903620"/>
            <a:ext cx="3873997" cy="387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222" y="3698543"/>
            <a:ext cx="3215910" cy="221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24419890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142469" y="2522385"/>
            <a:ext cx="4401399" cy="3155100"/>
          </a:xfrm>
        </p:spPr>
        <p:txBody>
          <a:bodyPr>
            <a:noAutofit/>
          </a:bodyPr>
          <a:lstStyle/>
          <a:p>
            <a:r>
              <a:rPr lang="es-MX" sz="2800" dirty="0"/>
              <a:t>Identificar los rubros que requieren esfuerzos para generar versiones públicas.</a:t>
            </a:r>
            <a:endParaRPr lang="es-MX" sz="2000" dirty="0"/>
          </a:p>
        </p:txBody>
      </p:sp>
      <p:pic>
        <p:nvPicPr>
          <p:cNvPr id="7172" name="Picture 4" descr="http://www.uv.mx/transparencia/files/2012/11/recorte4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916" y="1977234"/>
            <a:ext cx="4279948" cy="4733334"/>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776" y="389752"/>
            <a:ext cx="1096888" cy="1023024"/>
          </a:xfrm>
          <a:prstGeom prst="rect">
            <a:avLst/>
          </a:prstGeom>
        </p:spPr>
      </p:pic>
    </p:spTree>
    <p:extLst>
      <p:ext uri="{BB962C8B-B14F-4D97-AF65-F5344CB8AC3E}">
        <p14:creationId xmlns:p14="http://schemas.microsoft.com/office/powerpoint/2010/main" val="1248133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142469" y="1580673"/>
            <a:ext cx="4401399" cy="3155100"/>
          </a:xfrm>
        </p:spPr>
        <p:txBody>
          <a:bodyPr>
            <a:noAutofit/>
          </a:bodyPr>
          <a:lstStyle/>
          <a:p>
            <a:r>
              <a:rPr lang="es-MX" sz="2800" dirty="0"/>
              <a:t>Detonar reuniones internas para generar, organizar y preparar para su publicación, la información que hasta el momento no esté disponible. </a:t>
            </a:r>
            <a:endParaRPr lang="es-MX" sz="20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8888" y="1828956"/>
            <a:ext cx="3848509" cy="384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76587" y="4905640"/>
            <a:ext cx="5506017" cy="1815882"/>
          </a:xfrm>
          <a:prstGeom prst="rect">
            <a:avLst/>
          </a:prstGeom>
          <a:noFill/>
        </p:spPr>
        <p:txBody>
          <a:bodyPr wrap="square" rtlCol="0">
            <a:spAutoFit/>
          </a:bodyPr>
          <a:lstStyle/>
          <a:p>
            <a:pPr marL="457200" indent="-457200">
              <a:buFont typeface="Arial" panose="020B0604020202020204" pitchFamily="34" charset="0"/>
              <a:buChar char="•"/>
            </a:pPr>
            <a:r>
              <a:rPr lang="es-MX" sz="2800" b="1" dirty="0"/>
              <a:t>¡Una vez que sean aprobados los Lineamientos, la información a publicar  deberá comprender a partir del 5 de mayo de 2015!</a:t>
            </a:r>
          </a:p>
        </p:txBody>
      </p:sp>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20695730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7742496" cy="4858034"/>
          </a:xfrm>
        </p:spPr>
        <p:txBody>
          <a:bodyPr>
            <a:noAutofit/>
          </a:bodyPr>
          <a:lstStyle/>
          <a:p>
            <a:pPr algn="just"/>
            <a:r>
              <a:rPr lang="es-MX" sz="2800" dirty="0"/>
              <a:t>Trabajen  muy de cerca con su órgano garante</a:t>
            </a:r>
          </a:p>
          <a:p>
            <a:pPr algn="just"/>
            <a:endParaRPr lang="es-MX" sz="2000" dirty="0"/>
          </a:p>
        </p:txBody>
      </p:sp>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60" y="317744"/>
            <a:ext cx="1096888" cy="1023024"/>
          </a:xfrm>
          <a:prstGeom prst="rect">
            <a:avLst/>
          </a:prstGeom>
        </p:spPr>
      </p:pic>
      <p:sp>
        <p:nvSpPr>
          <p:cNvPr id="9" name="AutoShape 2" descr="Resultado de imagen para sinergia empresari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4" descr="data:image/jpeg;base64,/9j/4AAQSkZJRgABAQAAAQABAAD/2wCEAAkGBxQTEhUTExQWFhMXGB0aGBgYGBccHhcdHBgYHBwhHSAdHCggIB8lHBccIzEhJSkrLjIuGCAzODMtQygtLisBCgoKDg0OGxAQGywkHyQ0LC83NDQsLCw0NCwsLCwsLCw0LCwvLDQ0NCwsLCwsNDUsLCw3LywsLCwwLjQsLCwsLP/AABEIAJwBRAMBIgACEQEDEQH/xAAbAAABBQEBAAAAAAAAAAAAAAABAAIDBAUGB//EAEcQAAECAwUFBAcGBAQGAwEBAAECAwQRIQASMUFREyIyYXEFI0KBBhRSYnKRoSQzQ7HB8IKywtFjc4OSRFOi0uHxJTSzkxb/xAAZAQACAwEAAAAAAAAAAAAAAAAAAQIDBAX/xAAwEQACAQMBBQcFAQADAQAAAAAAAfACAxEhBBIxYdEiQVFxgZGxEzKh4fHBUmKSI//aAAwDAQACEQMRAD8A1ozs9p0ALQFDAHMY0SR+ST/BbgvSnsdUMpBYBXeVupInvA8NMTWcpJPIW9QUgGutJ68pzN74ZufALQrTdzwpPCXI1F34SpA9w2nXbVQU1ukf6LxuyYSH2wHLoK7tLpORmaS1UU8p214mGQ9Vs1xlgesjWXO2OGTSQqBMCoKRqBJJSOYDQ942YBKUtZplmdUyBmeaUrPvi1NeyUPhoXUbXXS8vU6OHYoELFCKHnbF7RgwMRfTmDinpbQ7H7Sn3azMTklROBySTM15FalVrK2hEtXgabwx52w3bLoeDdZ2hVann8Z2VS82ZjQ2xXUSxBBt23acEsG+2MMU6jlbKcCHWyRLQzyNoU1GprJzd8ptL2b2y7DLm2olpWKFVSeRGFJ/laaP7MUBNI/UHpbMABBSrPPQ5Wuoq70V128rU9e7G7UREIC2zWUimpUnkZbxHS4i2ghWByywl5ECU+TYJ963h3ZnajrDk0mShiDUGWRBoR1t6n6K+kQikEnddEgoTM1cxKayJg7iboGdt1u5vaPicq/s7o1XA6IZj54fMgmQ1msk8rPB+Z61/qUP9qbQpV5Xfh3P6Ef9Sq2kT+eUlb3lxr6qkLWmYkB+nMU8+EdEzNncvOUvrI/ms5YWYFZ6UnMU5FXCnSSZmxllrUCWPMJxPxL62QDgrOeOczXzxPRNLGf06U/pT5zNmXsTPqZ/Qry+FOdloPMCX8qMviVYwIf+vWR/qX+VnfpzFOpwT0FbRg4n5mf8y/6U2cMvpT+VOXVVkA8H9yx6DE9TYzx+tcOpwHQWZPH61/mV+gsdPpT+VP6mwA+f/in5DPqbIq/81/mOXQWbrrnWv8SsugsAaTyyMqfwpzPP5WQxxVh9Kfyp/U2Gv1E6/wASsugsM85nLxHqcEjkP/FgDTKQ/wBg/wC4/ulmIcMsJZGVP4RmednDSs9Mz1OQ/fKzZ9Zn/cegyH7pjZcpdUzoPiOfT88bIYp9JDPwjpqbH5zP+5X/AGj90swq8U/4iKdED9fzssKVE8hxK5qOQ/dMLPAh3KlMR4U9Tmf3TGwJzma0vSqeSRl+8cbDlQyy8COup/dLC94pyGF8ip5IH788bABl4Zc7gP1Wf352AOcwZYqPCn4Rmef1ysCMpGtQgcSuazp59ScLETJyKh/sb/ufr8M7MJJ7Bw1AP+9f9h+6WUspAkYIHCnQqP75a2CTQqBpm4cTySNPppOc7IgSAIIScEDiX8X76nKyAV7FV4c3DgOSRh+6zlKzTIDAhJNBW+4eeY/tjIUs4zmBIKWMEjhb5nn9dAKmzAriIUKcbplIAYhOVPkM5mdnJPIJJ5jVzvASCliV1scDYyKjrp9BibNSeIpUJid94ykkDFKAaU+QlWZs0yu1vIZJwrtHif8Aqr/uPIYpzFN9M1fhMJlJMsCrKlK4DKZkbSknmIkhy5LuW03NXFKCln2juk151+llatEqaCu/cWXMwhToSnkAj9a16AKz3c934/YZ5/k5onE6UUdBoolVOi1gf4eVkE1AzApjMD3QAFAc0hpPvGwB4ZfwSn/0STPD/lIA9+zTKRwug73DIH3pktg576nF8rBIMxIYSnThlPlIFJVP2Euq94WCxO9P+Kf9c1f/AKr/AILOrPO8oe/eUOlHVJ67NFkgUBpJJoZokk6BQGzQZ5NpWuuNmBAtk0InMinFMj3ZALI+BLaeduj7Pi9ogE8aaKwr8iRPkCZWybmKZVNSmRmrmUE3lD3nlJHKzGHtmoLBmOGZIII9m9KR+BlOIFbU3re/TzLLVe5Uacaq4oE8Jz0P/m3K+knZl2bqBunillzt08S8lR2aqBQ3ZiX54HlbJRFlpfq7wmhe6lWVcAbcjvO5b0U4HGp7YLKpK3mjik/ocja12r2ckpDrZmkiYIzH99elqnpN2WUKUnLK2l6MtpEIJqKgVEKBkAgzlJJJmSRI3UjO1yp3lmkdVxUPtcGYiIFL4KRuveEkgBXumdAdD5Wp9mdoOQryVVBSagzAUMwZEGR0tqdrQpQqafP96Wn9b9YltQFLGZG8rqcf0tZbe8U3uxq9Ud76N+kSIobtHECZTSgzKJgIQkTxM1VlpbZcfSlJUpSUoOKiTdPmd90/IW867LQGTeaF055zlhMGYNtDtHtJToTeAmKlVSpXUk0HISFt1LeNTkVqne7PA6X/AP0rE8V0wN0T/hHCgeRMrX4SObcSShSSmdamU9FT31q5UBtxnZ/Yy30zStCUlV2t4mfQD9bdL2V2OIVd1JUpahIqF0EyrSfCnGs50NpEGjXE5jG9lQXpchwtjma2KZSOEs6m7/Eo1WeQpkbRpIl4budSG58yauH6HlaS9UGs8pjePwIwSOZ89bBEeMRjPKlf4UYJHM+dna/WtP41foLRg4j/AHAH/wDRf6D6iw2lAZi7koiSeVxOKjoflpZYAfewOWRl/IjE9T9RZwJnKs8xPe/iVgkch5aWinXxXjlQuKH5IT8vI2QzEgQMUg7idb6vEeXzGdngRJOYykM/AOntGf7FnTzrM5njV0GCR+6Y2jC/FPosinRtP6/zWRMqbwJ8IM3F8yfCPPzGFlgY/VMp6pBoPjVmeX542F/xTEvbIoOSE59eeeFmynuyBl4RRCPiOZ5fQY2F/wAV7/UUKVybT+vTis8STzFJPYkBlqJ5eNfX2R/fLCxllIGXhHCn4jmeX0zsyctU3svxHP8AtH5e7Yy8MgTk2MBzWf30Mp2QxXvFP/UOHRA/XpxWWGoByHGvroPy5YWRVWcwSMVngRrdE6nz6nKzL0hOZSk4rPG5oEiVBpToM7PAh8q3ZAkYIHCjS8cz+wM7K9ioEEjFw8KdQkfvmTKVmmgCSJA8LYqpWpUfzrLUmcrFRmqUgpYwSOBvQk6/XQCpsgknsCchmlJONb7h5Zj89JWRGCSn4Wky+azh+nxGVgg1JSoFQop08KdQkYfpSpMpWCSLpIJS34lnic6Z1yP+0YGzknsEk9yYElWSlj/a3/cy8+gNgk4kKkPE6ZV+HKX0HOto1EBIvC6g0Q0OJfX85eajiAVqMxeF5zFLYwRzUf6vIDVYGJRF2s0t5JrfcJ1zrpic5Vmx5VUhSZqxbZEpCWBUcKa4DKZlZwneITJb2ClEbrQOQH9OJpMgWhbVO8G1ST+JEKlMyxCcqa8Kcp1tJKT+sQ4Xr5lJx+VVVuMg5D+3ErOQwY1W8G1U/FiFSmZYhOVK+6nmZizAUlv/AJUKM6hT0+fFdJz4lT8yXSLqVOpuNCQaYAqs5XkjPRGAxPJ4kiFJNSSGdcu/Z2k7LJS1qSV6q4SSD7RqcdCVZLh3F7zj6mVHBtBRJIymVAzVqRTIYTIsYXL8j1mDlikzIkZqqRJc1DUpntFDm6pCeVkDQKnQUCryZJ5Bcria0uspUrnZwa8Esa3LmPPZTmfjfVzlZwV454Uv3xTKRdlIaXGU+dgkBLXhljUpumZ5lud4/G+oDlZ17xzwpfvUGUtpKQ0uMJ87K5giWNQi4d7mGZ3l/G8ZZys4KqVTqmhVfTNPJTsrjY9xoE2AAEeCWNblzHnspz/jeVzlYLMwVTwoV38MpKelIaXGR52N0SAkLqsBdVdWfdb+8ePvLIBs8TveK+kVkUFaBzV90wOQmqVgCspkOJ2KhImZRS6fJFVhOJKlkEk87RqYLrSmnKuN1BzUnXqP7We+UpTeBTcJyKghR6/ePq+ScrNiYgiToB2qOJJugqSdUgkpnoaiVsG1WsdtHT2K+3/836dDN7VQHWgo8YF1XUZ+YkfO3K9nx6odSimgUJEiUx0OI0MrdbHOi/QEtuCshVOhlqJ4Wyu0ew7ovJqk4EZ2zW6nSzdcpprpwyqyvahTiQEgGRROmAldmSo5k2rxsOUELThaPs+I2S7iuFRodDz5W3kXSCggTPDPAEnPlWdr6qOzvU+pnVzdr+nXw7iGBiAtMxjmNLSOLlbPTCKYdKDrIkYHS1hxeltdmrfpyc/aLf06sLgAPqSoKQopUMCDIi3R9h9pxLy5qSHU4XlzSkHKd0b5l4ZH9bZ3YcLDklcQ5IDBG9vcyRlyp116djtZlQkhYSkUCEA31DRIAoOSBPra5mY2SoggmYVgCQCs6htAmEjmfOeNnJNSkA3jilJmr/UX4egPSeFqzQKQBcLZUKIRV1YHtKnJCfPPEGliDOaAEqCcUJMmkf5q/GdR9M7IRMVgie4UpzNGUdPbM/KY8NkXJSUSoE0ClCbi+TaJbo6jKoztXL0xtLySBg8sSQnkyjxHIH6nCxv3am+i/SZE33uQTLcT5U0TjaWJJ8iyWBjckQTUtpM1Hm6udPnlQnCxCp+yoJ8mWpfzEfSXhtAB+Hdqa7BBmTPN5c8+tdVWek3jIXVlOQoyzL+ZQ/d2xJPcUk9ibaeOZAw2ihUzybRz6VpRWNkTKklJvVuAzcc5qM90edKVGFo0rxcCqZvrlKuTScJc8MOKxmEie8hKjiZl108sx+Y0TZYknkOSe5JKZuSCiPw00Qj4zKp5S6DOyC5zUFBRGLqqIRrcE69Z9TlZpEgEFMgeFlMpnm4cJa1lqVTsalUjJbifCPu2tJ6n66AWUk9wknsEKkL0ylJoVqE3HNAkSmOVOgzsSqQCSkgHhaTVa9Soz+deprKzELmSpJClCd55XAjUIH9jlUmUrNSsXSoKKGzxPK43NLs8tDLPdFZ2eJJ5CknuSEkqCSAtYlJscDehUZY6U6DOyQokkpIUsTCnSNxvUJE8fPqcrRqkEgKBbaJ3WxPaOk651xljqRUWTvhC0zP4cOiUpDNeUh/tHOljEk8WMclYulSVFLfieVxL+HloZS9kVnYKICReBbaJ3UCd90nXOuMsTmRUWSlG/WTj4qEjgZnmTrzO8ayAE7Bud4hBDjuC3VDdb91I/pB0vHCxJPJCknmOcPCFpmfw2EypLNWVNeEczI2cSb9ZOP6DgaB/ePEaykMImTMK2SpJ/EiFSmqWN2dDLXhGQOFg0QUG6dlDCpWSQp3UzNQD7RqcsjYxJ8e45J5EyJ3iEG85gt0iiPdSP6RhiTqGyCDcVdbxW8TVcsbpP82AwHKNwi4CsbNgUS2BvOaAgVr7GJz0s55XCp4Z90wmRJOU8ieXCnHKYUkwhyTUDik7OZ7uGHUKdn9ZE/xKJ+cT6hJKnk3W5gNQ4FVHK8BiaURgMTydEOlKkqWNpEGeyaSaIyJnynVZ1kMasmUOSEnoxQ6IaSf5U/8AUojyElJ/vsJyf4OeWQpK3RffP3TCTMI5zwmM1mgwHMEqQvJ2LUKDwNJP8qefEojoA1E0rU2ydpEqltXlCjYynp7rY6nM2DIqpiGJvT7+IVUg9cFLlgMEiXIFycvyxSTQhijBtqKYkpdexUpSSryEphIGSf7zKtMx2kloFuHYcdQkkKWiRBX4pkneOp8srCz15/8ApL8BpEYdygTKiqhNxUlHVLQN90+86QDjZ4JvTreTiQpJUgc1/dMj3UAmVmAi6TNNw8RvKS2T77p7x4+6iQys5SeEEfAlTdf9KHTQfE51tAmNErvhuKPvhCz/APrEK+ScrSSN4DevgboupK0j3G/u2B7ypkWSZ3lSvX/FdUlTgH+I8dxoe6jGzQBc8Gyn7yWZ9fvH1fQ4GwAQaKIIl4yFkJ/1XzvK+BvCxKRJIMrvgCkEJJ/wmBVZ95eONnGc0zmFeC8gFf8AosCjY95VRYoBmoAKvnjShYU4R/jPHdQPdT5WAI1tErMr+0lUApU8R7y+BhPIfnbMiYcFtSd3ZGYJBUloHVSzvvLH/u2sACjwFsGuKIdJzmeJ9X01tIvFKlEzwQtaJqPJhgcPJRr1sAcPBEtupbevXCZTldJTXeSCJhOGOtt6PfS0440kBSQALu9QzFSZaH5yFrHafY4WqQQSskEtgpLq5YKdcO62keyJY0kbRMdjesJUq8HnE7hSkqQ00AMSuV5wppL6g42rqoTWGTprdLyjmu2OzQoFScNdORtndmRR4FYDhNr7UStMkmZvSSAaXgOJXw5jobaLcC08QpLiEhU0yNLpArLUDGmmts306rdWmqOh9ai9RivRj9qqIKUXUgpkVrrKlAVHLHzJ8rP7SgkNJQUKLkyQoykEkAEZzqD9LbEV2XsQEISCmpbQcyBxuKz64ZCVqHZ3Z6ltKSFbQIWFuLu3UJkd8JMheN0nnhS2mlKn7TBVU6vueTJDc8baXZkEUkPVSEmaTmpQwCeU8Th+Vtv0bZbUhZLLe0bImcqGs70wKEHC1v0pU2VokqalSAQgXjQzN2WJIAHLGlpZy8ETQi4pCpNpvKUqStm2reUJULi/Cmuv9rU1Oggp3FhvFIN2HYl7avGoafQY2z1vhJ2Fy6cRDMnfUNXnMh56VGFub9JVB1ezdek023e2MPIIQb4EiTQkBQM7pz6m+1b3ngouV7qyXe3PTxpo9x9pfw2qxJtv/LT+v1NsTsT0+eQs7feSs77iANqBokml3llW2J6Q9nNsOlCCqQI4ykk3sDRKcelqLDBUoJSAScJkD5k0A5m3Sp2e3u4wY/rVN5TPauze0WXmwWlTbUTJlozccOZdVOacpzOkzla6akNlIWpODCKNtDLaGUj0l0SZTt5j6OwbkK8lZiAlCzcUlnalTg3ZgTQE0vcQJrQW9EecS2hKXe5aJ3IdB7x0nNxU6TxNepxFsF61uVaSRmq3c3kXgsqVMEOOJxcVRpnW6M1D56kTs1t2hWlUky3olyVRo2DSXPh+K0ThmUoWkKVLchW5XUjIuHAgc93QGlpCSXBOTz4wSKNMaE8+Z3jkBW1Ekx5lo4KATPeaaJqoz2rx5eIT/wB2gTSxXIJSlaShB4GEcbnxyyzInL2jiLMaUSs7Mh10UW8od21qEDXkDP2jhYseItKp+JErkZyyRkZf7RzM7Ekz4YFJMD3cUhaQpeKGEcKAMCs4U1NBkCZGzpm/k6+P/wCbM/1l/EeQwibIuEoJaYxW8o77vME5H2j/AAjAgEjZ1mxDZJqHHSdfEJ6cRnlmSdPdhJPIlaneVszfcwW+obqNUpH9I/iOrWTMK2SrqMXIhUprl7JNDLXhGQNg6BdG1Ts2cG4dIqvQKAx+AU10sX/Cp4TP4UOmRqML2SiNeFPlOxJMIJJlgSRszIlmGFSskhbs85moB9o7xylQ2TkigFwbKHFEtASU5oFAVr7Aqc8xZOkhaVODaRBq2yk7rfOumaz0HMKJS5k9FkUGCGQf5U8+JX0sSdfYJOgolVEqfFJyahkyJURheAoSNOFOJ1D3FkKSp0X3jVtlNQnnzIzWaDLUxImlZS2Q9FEb7h4Wgf5RogVMq4TBY3VKbYO0fP3r6qhH/nRseetiTl+WOSaEqlFKwVSdiSN1I4WgfyGqjU5aWbMoWUok7FKG8o8LSf6U6JFVSrhMNh8VNQ5mZ98+qteviXywT8gWhN5JZh1XGwe9fxJPiCScVnNRoPICyk6BJ1Gtkha2oc33z98+oTCOXMgcLYwz1s1gTvMQpIr38Qam9nI+JyXkkeQMbEnU7KH7qDRO+6DVw+IIJrjxOH88E3J9FxvuYFFCobpdliEnEJ1XictRKTn4LuFJy5kjACwWYYlDCSdq9Oqj4gknFWqzh9LBoB5OzZ7qCRMKWKFyRqEHGU53l4kzlWZDEkRCKdzAIFJbu2A00b555a2UxEpvr7qAQN1PDtgMCdG6UHi6YuTxfwEnIka7QeUB6nDoMOndQVKCAZZpHs6HORsbRpjIx4X4ZDSGMEbQkFQHiACTJJy6dLKywv8Ar+R68zLrf8e1lThW9LkPu2E8zXWwQKKAlLxhCyE/6z53lH3EYZTskAFJAulsHeCVFDCT/iOHfeVqB5zsVESSokXRwLcRJA0DDAqo6E+RtEYDK6CbuzHCVJKWR/lNDedPNVDytKSQoE3w4eEqAW+oe4jhZTzNRnZTIWCb6XFYEgLiVj3U8LKf2RYoRUoCTM1U00qajzfeJp0B6HKwMCE1UkAz8aG1zV/rvk0+FJ6aWQAKfAptPVEMg5+88r6agY2IAUmQCFoTiBuQzZzvHF1X7Izs4rmA4VAgcLzqZIGmwaz5E/PKwAlK4XFK5JdcTU6BhkYcidcTaRIuqlJaVq8IIXEOj3jg2nlTHKzSbpvErQV0ClC/EO8kJ/DHllhnYhEu7ulJVUstG86vm85PdHnniMLIAgTm2EgyqWWlSSnm+7meQPzsYdZE1JUkgC6VVRDNDRKfxCP3KwCL3d3Uru/gtm6y3zdX4jnLOtDZ6Te3gUuXPxFC6wzLJCfGR+mVgDF7b7MQsF4qICqKfWkla8AEsN5A69OLC2MjsotuN7pEhJlg7zqtVKCRJNJmtZmZCZW7UOfi3pDOJdFTyZRkOf1NqrsIlKTK+whw1UKxERyAlNIOkvIY2YEsD2SpSr8RiZFLDZnQYX1YSGgpOs1TtoREibgQlak4oBky0PfOBNeECZnhnbOZ7QDCdhckonu2GiVOqFPvFEm7zM6TxFsqOjVLVspJdWK+rtGTDQ1eXgo9d2cxvWFS2LKLvZ+zS64sG8FzvvqUENc0to8UsLxmacQtgekXpq0wVNwABcNFxKt7yRenPqaaA425v0tiVqduqeDsk1uAhCDgUjUASrTHAWwALb9n2Wl9qrUy3b7+1HaeinaanUuIfdcIUoKKUJBdeOF0KAnLPPGkrbXaPZ4JQhSQ2uRQ1DNSJbC5XluqkQMBM11JOFuH7IgolW/DJcEqbRJuCeYvEgT5TtVinHgVJWtRvcW/eCpakEhVratnzXmlpFau9nFSyaPpZDtXpqd28SboNw92ylOCZ+NdMpAWw5WemxlbVbo3FgpbybiO3ElthuSkbJZVeG9QkqwmLxnKVU2rekPavrDt8BUgJb6rylGs1KyBM8BQADmTnBFp2mJ2FbSeRJ4WEaPYvpJEQwKULOzVxJpXoqU00pT5W7rsj0nYiBsyTDtgfcovFbxz3wK9BvHlbhIfszdC3FBtucgogkqlkhIqs9KDMi2gytQF2HSWUqpfO8+7yEpy+FAPU2pu2aK+C18Z/Sym86OJ6O+ZJTtk3GzRqFb4l6X5Y/CKDMmos6IXVO3TeWfuoVuRAlgVZGWp3RzxtBCqN9SYc7R7B2Kc4W8ylPT2Bymc7Pg6lSIUzM++i11qMQn2iNBujPnypJlm6SYJ3CQtJdG2icUMpO41zM9PbPkNXyKVzMnooigwQyD/ACjnxGstLMhBRSIcyRPvYhVSojG6TxK58I+lnQ28kpY7tmZvvniWc7pOJ9800nKQi5P89yWJPkemaVkJ76JI3lmiWgf5R7oqc9QWphSktHaPmjjysEcqfRA8znZrElIus91DDiczc1uk1rms+WoTclokjuYRIqrAuDORxCT7WJyxnZSdBydQsiqm2DNRPevqrI6e8rRIon82MiYU3DG6iZ2sQaknO6TxL54J8pWMw43/AMmDSPhLg/NKOeJ+to1ydReX3MEgUTwlwDX2UcsTyGLk8X8CBD76S3D93DpJ2j2az4rhOJ1WfrkmZOouM91CJnecwLmt0mstVnHLUB2TqL73cwaBuo4S4BgVDJGic+mLXSHU7WI7qETVLZoXAMCsZJ0RnnTEk8X8BJyJGpPIuo7mDSOIULgGN3MJ1VictRWJEQmZ7ns9GEt0vAfk39VfWzol4LRt4ruoRNUNGhXLArGmifnoa7qtsn1mM7uFRVtlVL+inBpon56Wak8eYmSkiIRfc7ns9A3UcJeAwJ0b0GfTFE+sp2r3dQKKoQabYDAqGTeic+mMazth61Gd3Coq2yql7RTg/JPz0sVHbj1qM7uFRVtlVL+iljTRPz0s5+lz5gSKPrI2z/dwSKobNNrLBSx7Gic+mKJ9ZHrER3cGirbZptZYKWPZ0Tn0xj/+x9qityFRVtpXj0UsaaJzzpik/avtMTuQaKttn8TRSx7OgzxwxJ+lz8WE/pIH46I71jZtMngDl4KUPakEmQOU9OllaH1uPiu9hg2hg0RtCoFYHiACTunI5y0kSrHDvpQvRlZSqBxREhRLrqZJGgYZGPInyNnklKpm+hasFKF+Jc+FODQ8uozsibpvkqQpVA64Lz7k8mm/AD0n1sQm6bslNlf4aDfiHfjV4E8svdtAsElEiWwkhRqWWlXnFc3nZySPPzFilF4XAErCcW2zdYb5urxWdRnobAI/Cu8/V2VU6vuz/XLE2cE392SXbn4adyGZ+I+M8vpYAU7wvzSsI/EWLsO1L/lo8ZGvLKzr/wCKVET/AOIeG8eTLeXI88TZA398EOlP4zgusNS/5afERrXDKxQrF4KlrFPCv+ijIc/qbEk9AFwV32r9JneiXuQHgHKXkLG5d7spKL1RDtGbrnN1c6DWvmMLEbgK5qZSqhdXvPvckJ8IPTysSLibpCmULNG07z75941I/PpYAJROTRSFkYQ7Rk2jm6rPpnXGzgL5luvLR/DDsS/mI8zhQWa5JIDa03QaphWTNa+bih9TPqbU4qLvEMhAdWBSHao00NXVUB+gx4rCWRZLS4gCbt8LUnGIdEm0ahpOZ6eZFs5cWSkuhZZaPFEu1cdGjSck86DDiswzW54Yp9GWENDaTmJEjmMqJsWSVuFbZEQ+niiXKMsckD2h5q6A2sVOJJ3EWxhAQ2Z3oZheM96JiScMapBnmOic7VIxi4lKHEqaaUe7hGpl106uETVM+auaZWvQpJKnGVXlCYcjnhup1DSf0Hmqwh5FK1Mm40RJ2NeqpwZhsadJJ5k2ckyI530gglOJQ2qjo+6hGJSQk8V9QoMiSKDEqtzELBpKyl1eyugqUALxAB4RUC91MqY29CahE7JRbUYaEI333JF2I+GeWh4ROgNsLtDsltJDhlDQ4BCCpJU6/METWCQZb3ET0EsNFm7u6FF23nVFLskurfaWlF5LRMpq3WWsEznQbpOl4z52xY9kJVcQZyUagzBTMyqKTwt2XpFAOQ8AlK5NtBwEJUZrcnemTISFVCQrRI0ryKjytrs1K5quBnro3XrxKwRZ6W7TC08LDKWoJQJk+UgMSSaAAVJNBbS3ggQtM62tCQtPDxiEuobbaS8CoBbywq5jXZpmN0DxqnPIDOowSoTIAJJoOptGmreBo0jFFW9IF2Ur6qgAYBKcANBgNLdN6KKYWu4uaFkbylKmp2VSL0hdGdwADrjbk200tp9lpLam3SJm+kNpoC6q8kSE8gSJnCoGdq79CdDWcDt9mrJ3ca0Lp2igxBI4UJ3VPZ1lUJnlieWZcWC2Fvj1eETIIZG6pel4DAe4K6ywNV1WzcSt77RGq+7ZRVLXTmM1mUuWJe6vZLSt47eNV920nha6Twlmsy8s+PiT5Z0pOhYiHZoDkT3MOJBtgUUvS+B9EDz0tJEOTQHIobNkSuMZq0vgYnRA89LGAgFX9s8Q4/ka3GuSBmfeMuUs7a4YXw7dC3Eg3SomhOmQ0nLAm0G1J+SWGVH1Xkh2L3Gh92xiVHK+BxK0QKa6B0QuY20Vutg92xiScrwHErROA55QlWyUl13votdG201COSQcOazzwtZYhilW1ek5Ey3UjhaByH6qNTlZz+dREUQqYD8XuoB7tjGuRUPEvROA5nBsQaCIjN1IPdsY1yKh4l6DAczhNCwyrxee33q3B4G+SeeqsdJVnWKg39oiO8fJk22kEhBOASJVUc1fLOZP51GGJVQRMZRIM2mMZHIqHiXoMuuEbx/4qN3QKtMaHIqGa9Bl1wTxDMomL33zRppNbhNAEgYrOE/IamGJXsB65G1e/BZFbhNEgAYr5jDLWzU6LqIEasCUXHbqU1ZhzkclLGa9Bl1wiXX7b2huoTVlg+HRSx7WicsTWgiI2X23tAzdxZYxDehIzX+WVa2ITL7d2hSVWWD4NFKHtaDLE1wc/S6iJiL/ANtj9xpO8ywr5hSwc8wk4YmtAUjb/bI3ch01aZV4tFLB+iT1OloW0F37dHbrSd5lhX0UsfUJPU6AtIMWfW4vchE1aaP4uilD2dBn0xc/SCftkrYMX9qityETVps/iaKUPZ0GeOGIbnHHbv7kCiqEGm2lmfc/m6YxonHq27+5AoO6k020tfc/PDCwvK7RWcW4BoyJFNqU+FPujMjoKzkTy5LmE/Y9fbEbEErg2ZsA3UkqSm9LEiZqMpilDpZWiivSxYUUQkOtbLe4C22SkEDCgkJAinSys8VeCFlcyXg3pqav0vq34l6eSUy3AdJeVjdubhCmr/4TZvPvf5i63R+QPhsgbgK5llKqF5zefdnkhPhB6DKhsZXBW8wheQ3ol/riUz0+gtUTEUYNFPMQrB+rzk/nXzNnFN47MhLqk4MN7rDX+Yql7p1obBSboCFAtIVhDtG887/mKEyOecsxKznEyk2tMvZhGMTzdWPrXqbEk9RhAvq8L60Zndh2JfzEeZ5CzmyVKLiSHVpxiHRJpv8Ay05keZ5iwcTMhtYDihwwrNG0D/ENB85DrYum8q6uT7icGkUZZGV44GXPyFgBMnF1Cvii3tM9knTpTmbQuRaW0laVFpCuKIcq67/lpOAOtBgQDaB2MU6shEoh5OKjuw8P88SOczmALVmJqcKmiIh9PHEu0ZY+Aa9Jq6A2kqfGSIi2F5whE1lUKwrziYjSc6pBnSYzokWa6AhAS4DDMKO7DtzL75981UCfNXSzoSZUpbB2jgmHI16iG9Q2NcaCupsoOt5UMdQ5HPfUNj9E6VNpyTJEUQmSUoeTs0H7uCY41n/EKazOJArmTiLGKTwIfTM/hQLGA/zCmnUCmpNlBcKlQxuNmjka9VS9Q2KTHJMk852MJwKMOdiwfvIt2rj0sbmvlJIynhYkmQFFCakpfAfel3cG1LZoA9uVCBzkkZzxsXwS4kOj1qK8EOj7pnmrIy1VJI0wNhDCbatifVoU1XErq6/8M8evCJ0BwsWBNo7L7LB4qeVV1/mJ1PxGmgNiTovUBypl4XpRcbiED7mH5mdKe0rSgnaJ2HO2NyUVHGpV+HD5TTOgl7RrSmlpWatbn2SBxLh+9f5ida+0ryByCN5nd+yQAqVfiv8AMTrX21eQOIJOiAp9ovqfb9UTKJiEpkp5QuoZrOdZyIoJneMqCpFvP3IVbK1ISoONoVN10CaTPKvCTKQHnb0pTIcZFPVIBNZ4OPcxOtfbVMnLW1GJ7OLjU/8A63ZyahA3VvaynkrNapk5YzFlq5ucCu5RvHDwzraxensxeugqnI85gEgfO2x2tCKS2G2EqUhZkZUW+rIEeFsY3cM1VlKZz0aDsoq6mFhmx3aVEnayG6QkmYTneOMsDOdup9G+x1xHfubjRFMipPuzwRnM8XS2qraad3LM30q3UkuByPo/6LOOOAbMuOGqnCCGmRoidFHnIzyzNrL/AGY3DRSoarqCtIvKN1QLiUndu0xvUIOI629MfiEJbN0hpkYrzV8M8fiP1tycXB+uLbeJ9Xg2lBSXDK+4QQdyYNDKqlTnSU8Rlt36t51PgaLlns4p4mD2hFMw7oQlhSiQCFKO0GMiLouiYM+KYsoPsuIinwUElYKTeURdZAUlQvSAA4RJCQPITNuki/RtEQ4HUOqSyrEjiXybyB96R+luohOzkoZ2LQDTciAE1NcSScVHEmpnmbWXNqSWKePPuK7WzVvDrZz0O4GypqD7x4/fxS8E9TkNED+5ta7E9XaTeK77i3CguEEqcM5pwBkmRFMBPW2V6sqIm1DnYQLZN9zNRHFdnxKJxUaDnhavDwAeIZZvNMNrKtopdFAgbomZrJI6S8gclx4RsoWp37a0FQSFC8ReAnUjUDS1gN2859I+0IhTxLLSylm7vACSVSMpKznoMjI429IThW1DLEVI1ISC4AA5K6FXQTLTpPKdsCFZUm8orUpSzNRJxlOWGArhbou0WryCBjbmkRJSq64kg5GVD52xbTXcWi4GzZqKHr3lHtVBKcTPPG3IqiX2lTS4tOklG3ojzYULc3HdmXibZqK8G9JVLBd7K7ZaumKdUXIqoSkiQby3cq641lSs6LXpGwlfrD5LkTXZpluM5U1VzlTAZk4HaEMpuYFJ525wvVkrG26naK2YnslCfeei9nRzJCu0Ip1DjiT3bQMw1oVD2tMhlWotsslZ9f7QokbzLCsswpY10Tlia0HA9jRobdQ4UpXdUFXVVBl+uYOoBt3cGyYxRjIwgQyCdm1Md4QcVD2QfDmRWmOq1e3854zgYr9j6b04EjLRiz65GbsKmrTR/F0UoexoPFnTEoCu0FF57cgGzQYbYjL4NTngM7NCVdorLrpKIFs9NqR4R7up8hmQ151faDmxaOygmqOLTSg8CMpy8kjyBvnlyXMoJFrV2isoT3UC1RahS/LwI8sSMBzsol5UYsQcJ3UM0AHFpAAQkYJTleIwGWJ5xxkSqIWmAgQG2kAX1gbradTqTWQxJmdTY9oRYaCOzoBM1mczP/ctavzPQDIWJ5c/MU8yy/6Vw0FKGaCQhAkK9Zk6kmpJxJsrTQkLBwiQy4EOucS1rSklSjjjOQpQZAdTZWWKf+OR5fiRsnF1B+KLf+uyRp0l1Ni0bqS4g7JB4ol6rjg/w05D5DA1sRNa6SiX04k0YY/QkeZzAFi3vLJR9ofTi6ujLPw5THmeloST0JCb3UlSSYdpXE85V574QcAechoDZw3ETrDMqxJq+8fOonzryFg0qaits7Z1PFEOUaa1uDCfSZ5gWooi1LUpUOb5FFxj1EI1DY15JrqRZpZDJYi4tLSLqpsNqNGkVfeJ9rEifmrpajGKN1KX5stE7kIzV10++RMgnQTVzFhBVvKhjM1Dkc/gNQ2P6U6VNjA+JULQVDsc/idQ2M/hTIUqZ2mliTqRyCKEghEQNmjBqCY4lfGU/UCZzJxFjFjgTEjk1Asf1lP1CaanGygahRhd1Bo7GvVKtQjX4UyFKmdjA1CvVNxs0djXqqXqEYT6JkkZmdnJMiFGCqBEi+rBqBZ4Rpfu0MswN0ZkixjOJIihtXcGoJmqEywvyoZZjhGc7KBqlXqndtGjsa7VS5YhOF7omSRYwNUqEH3bWDsY7VS5YhOF7oJJFiSZAUZxp9Z798/dQjVUI0vyoqWfhHPGxi+NJiftESfu4VuqEfFkqWc5JHPGygKpUmD3GsHox2pXLEJwvHkJJHKxgKhaILcbwejHalUsQMLx90SA5ZknRAKLo4kxP2mKP3cM3VDfxZKI1MkjynYxVHEqiftMWfu4ZFUN9clEamSR5TsoGoU3BbqMHox2pMsQD4j7qZAZynVQJ424HDB6Mdr1E8z7iZAZynOxJ0QCixdcSqJ+0xRPdwyKoQeftEandHlOxi91xK4r7RFKPdQyKpQcpjxEamg8p2UEaragReVg/FuZef5IT5yxsYM3VKagRtHj99FOYJ88uSB/c2JPDyAUXuLS5F9/EqPdQyN5KDlMeJQ+Q8p2UZuKS7G99EE91DI3kpOUwONX0HOU7KFNxamYMbaJI72IXggcz4U6JFTLOU7JghpwtQo9ZjVDvHlYIBxrUIRyxMszYk8EA2OQEqS/H948T3UKneAOV4DjVyqOuNtBztNbTV6NIvqVuQ6KmsrqVSxM/CKVztRbkw5da+1doLFV5NjOWSEjMmp+QsSUwzg/4rtFeEqhvUJnwgZqPnLCw1mTCAMYMIjtAyH4UKK9L8sT7oprPATpgXIlaVxYkk1ahZymBLed5YbnzzAoxTwhlhTv2ntFfAhNUtE5JGZl4jlPATtkdsurhVtxL8QTFXpqbSRcSmR3TqdZSGmpT4aTyGuZ6VDw9ZnH5SGgGQ5Wt3KStS7D7SREMoebwUMMwcwbXybZmy5I5OP7NevIQtSRCtpSABi6QMxgMJnX52hiWr2VNLdFERLbqSErSquRBwx+U7ZdyUwf/dsG2b7ab4G7ZHSk/Eww2W1goMlAz5TGowtsteld0gOt09pGXkf72qvws7QGEpai3dqp4M1V2qK+J2cNEIcSFIUFJOYs1cMNZW4ZtLrKrzSiDmMj1GFtNj0tPC60pKtU1B8jX87baL9NXHQw3Nmqp+3UMW9s3i3rUdP/AHaF4TrbP7ajkuOIWme7OZIIxyr+8LNV2kJUwztju0rfe7wNtqp7izxLC2UrSbwFLcZ2/wBjpneTQ/n1t2KHgpNLY8WkGYOOVihtMvVKqWpxAbKTUG19twqEgSDpkeRtJFC4ohWFqD59k20cShrDwzqoDtZyIS1BuPJabBCSqUiEgYCQlPIE0rnKu5HxZWUdndnpCUgVVWSEzqpZxNT1JNvOmnZyvY66W6fsb0jMMy42hCbzhnfFFGkpEnLTSZ1tqs38dmr0MO0bNntUHQx0UmDbTBQYLj7hqfE4s4kny6ADQWeso7LYVM7SLdlfUKknJKc5AmQGJNc7NhEI7PZVEPKSuLdTMmYIQk1upOmpzPICzex4W7/8jG8Zqw2rwj21D2iMBkOZps+PlmAEH6FB5O1jXnEPr3riFJFxJwBmDNWsqVlWUyrZa3I+NUp+HbKmplIJUlM5YymajKYzBGVlZvnUL0OmiBIJQ9uJ/DhGeJXxlP1A+dmxrgSEpfoDRqDYxVyVd+oFNTZrb4QlSmTs0HjinaqX8Az8pJtnMPFaVKY7lk8cW7Vbo0RgSOQkkdZ2rVOSbY7tJ68UoiBeODUCxgP8wp4pZgbozJFmRmKRFd4vBqCY4RoF3cZZgbozJFmwNUK9V7lk0cjHardljdwKugkkVs6AqlXqndNGjsY7VTksQnC90TJIrazgQHRuKRFd44aNQTNUjQLu4y0G6MyRYx2KfW+8cNGoJqqRoFXeKXsjdFZzs2AqlQgxcbwdjHalUsQn2vhTJI5Wd2f4kwQkMHo16pMsQDn8CZDWWNgAx2KTGb6zRqCaqBoFXeL4RSlZ2PaGKTG7yjRqCaqOQXd4vhFNZ2EAarTBCasHox3LUA/0J5T1sYEyUpEENo7g9Fu4I1AOQ9xNcJ62JJkBR/hVHGZoGoNqvQLu4/AmnXCzu0MErjjJNA1Bt5+yF3cfgT9cLNhCEuKRCDbxUu9iXKJbBxkahA90TJ5ysYcht0ohwYqNI33lUS0DjLEIT8yeeFiTw+QHR4mkORx2bQlsoRFCfZC7uHwDz0sYwXkByNOwh0/dwqN1Shlelwj3RXphZrcmnZNzi+0FeLwta3Z0SB7RqfOViqTLoKvtfaCuFKapa+EHCWaz9LEngA6KBW2HIs+rQaRuQ6d1SxlelwJ5Y9My6kuthT32WBSNxpO6twdPAn6nljZr4Sy4lyJPrMao92yneS2cpDxKHtHCWWNjFpDZD0cdq+T3UOneSk5TA41csNJ42J/OoDgC+2CfsnZ6RugbqnR7oyB9o1OWM7Fqb7d1r7L2enxiinNbk8Z5rM/OwjUf8R2ioatwwMxyvy4j7uGs8LGKQXU7ePOyhxVEPORUMr+g93HWWFifzqAIYl5BahR6vBJJvvHFZzuz4laqNOuFjCqLiTDwA2bCT3sQqsznXFa/y5UFitColIciCYeBSNxsbqnAMKDhTLzOUsbJBVFIAR9m7PQJAgBJcAyQNPe+U8iTxYAhl8UL2eM++iF1kdVHM6JH0FbJlYaUYaBG1iVfevqy5qPhTjJI8pmyZWqITsIMBiDRRbuut2fEo5k+ehTLs5wnZybqQe9fVgDmVHFSjp+QwJ/egEEQkQ52UNOIj3KLczAzkcEIH/skytRcSiF3R9pj3ZpmBMJmKpbBwEsVHKeAoNVt0MkwsCnaxC/vHVfzLVkkZAeQJxpxCBBHZMAvxr1FLGOpSn2EDHyqaWJ+2BB6PRb0DFBuIcQpLt0FCZquqJAFdQTI0tp+nHpCgoDaVlCZzUuqQZJWUgZ8SZ9QLY3aPZrcKkLem/GrUkiUyG1TolsZmdJymcpW6v0e7ASgLdfQEqcc22zUQrZkXiJnAqF4nQHpO1FdKWpbSzF9GoVyGhlRD5cF6ovzvAZEg1SDjI1rhab0e7RU86UXVbJTZcSopIFCkTSSMCFfS3Ust7dCism4VEBFMEqlWYrOU5YSMrTpQlBJxURKZ0GAEqAchaFSVSwyVLaeUYqkFJkfnZ+zFrcYQcPlbNREAGRtz7mzujVao329oVWj0ZMWQcRalGQ0hhbWSQRZqxMSNq1SmX03GmchHNeYtWZhqGRtvRcLMmRtTYRcCrww+VjgaasNZRlNvKTTK0b0TUWlb35lOtqbrUjW0kirLRH2tChSZpytzLorbp2nMUnDK2N2nCyMxhayl4I16oorSRUizg5laZh8K3T5WhfZkZ2kyrJu+isW0qIb9avKbbmUJPDeFU3hpPLWVt8lfasQoElEI0e9WKTzuJPtEYnIHmJ8Ghdbdiv0iHqrELCNkLVubNOKlnEzzmZqmec8La9luN9nv/ww7VbX3o2O0fTJthQaakltCQlKRQACllaXs70ZgmEBEUhD8Qd5xahORPhT7ol+Zzsba8091Jk18TPivvB6x9rijwQzdW0fF7UuckjnjYxkr6TFH1mIP3cK3VCfilxy0okZzxsPShXqCNlDbt6V9w1cXM+JX6CgyFn+kn/x7Moei1pmt1VXF9VacgAOVmtcCBH8STGHbOmjcG1VI0CrvER7I3cZzs6PxSqON5VA1BtVHILu4/AmnM4Wf2sgQMOHGavOIBW6veWZicgaSHIAWRbELCIiW96IdbClOL3lC8JyTkkdPOdku4AR+CVxxupoG4Ns/wC0Lu/yJ+eVnRoJQFxp2DAHdwre6ojIKu8I90V6YWXZzYag0R3HEupnfXvXJzogYJ6487LsBsGG9fX3kQVKCSuobkSNwYA0xMzYAMSCtsKij6rBpG4wjdWsc5cCf+rpZygpxoFz7HAJ4UJ3VuDkPCD7RqfOdmejTYfbdjXu8dQ4UoCqoTKRmE+1XEzlKkrL0cb9ccfeie8LKgEIPBUTmU5kaEy5WOHpIwHtXnmpI+x9np8Qot34Z1M/bVPzs6FJdbLcKBDQQO+8eJzW7Oq1e8adZStD2T9vi3UxJKm2UhSWxRKjMjeGYphPrOyS4YyOEM6SGEoUq4jdBuykDLKuUrD09AJYJRWlTMANmyD3sSut451xWrkKDlSxglyKmOz03l/jRLmXxK/JA+QqbRdqvFyLZgQdnDk3bre7IAEyGmFnelEQWVNQjMmmVLSkhAkZKUATMzma4mdbPl6zxAkh1hpZZgwX4tQ7x9XhHM4IRyGMszYpUmGcutziu0F+LJGt3JKRmo+ZysPS131BjZQwCEmqjipR1UcSbWe0GhAws2ONaQVuKqtRlOp05CllxxzmvQHoV1hMMsOPn1mOUdxCZkNk5IGZ94/StjENpaIiY9QcenNtgVSg5THiV9AcJ42l7HZDMEmMTvRDqApS11InknQfsztH6Ishxlcc5vvhSwkqqESMt0ZE649LLOmfSeCAMQyV/ae0TdbFUQ88dC5/2/PSxWhcWNtFEsQY4W+FToy5pT9TyxMHou2Ix996I3yyoXEngBInMjMiVMuVmwyjHR5ZiCS0hBXcBkFEKAAVqK4f+rPhnlNALCVrjE3W/s8Ail4AC+Bk2MP4sBzsG3lPj1WBSGodFHHchrXFSzjjzJtD29EqejGYQkoZUq6QjdoATIaYSs701i1Q6EQ7ADbVBJI1NfOuJsJapRfsOZIl8I+x9npvOGrjqj5FS1fp5AWQcRB91DgxEa7RS8ydBklA6yGJJxtY7eQICFuQ4uzqpRqpZ1Ucz+xKzeyGRDwKYlFX3kBS1qqaichokafnZcUuc1DvIilED3z6ttGqoAJkIJpdQMZmcp4nlhay/wBplppD0bLapBKWwcJmhXkVASpgPypehbIcbdjXN99K1JSVVCAAKpGRM8fyrPO9GmRFxj6ojf2ACkJPCVEmqhnKVBhYaWue4aNP0b9I31LdLrRQyvfSSLtVChAOIIrP87X3+3QPCr6f3tS7ReLlVGZ/82jCdxHn+Ztx720177VOiOvZ2Sh0J1a5Lie1210vSOiqWbEC9bKj4ZJytRhu0FovoBmAmYnWVQKfO1lnaXU92oje2RU071LOk7NiyF7JRmSJp5dbaa128w9EY1b8SlTijMLmAMBI6c8Ccbem5m0dop3atO8js9W8te4qLFZ2h7QQNmedrd21XtE7tsxtyYENBlAJBxNqsWvvJcrbkMaD952yO0WRtCbTT1CopLbmZ2rRrU0kWvoE7QxGdpZInKupKTaZk36E1lS1rtJsWzBQi1q1RW1hj3EkHmLaXo72yqGfDqQDIEGcjQ4yORtTjxgdRaFQwsuGqItJ6M6pMFHxpU+wibd4pBUoJmRjKeInSeoOllZvo/6TRDLWzSoFKVG7MTkDIyFcJk/Oyt0adpysnMqsNP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 name="Picture 2" descr="http://www.transparenciaypoder.mx/wp-content/uploads/2014/10/ite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2924944"/>
            <a:ext cx="6019800" cy="300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2309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4756245" cy="4858034"/>
          </a:xfrm>
        </p:spPr>
        <p:txBody>
          <a:bodyPr>
            <a:noAutofit/>
          </a:bodyPr>
          <a:lstStyle/>
          <a:p>
            <a:pPr algn="just"/>
            <a:r>
              <a:rPr lang="es-MX" sz="2800" dirty="0"/>
              <a:t>El INAI los acompañará en todo el trayecto de implementación de la Ley General</a:t>
            </a:r>
          </a:p>
          <a:p>
            <a:pPr algn="just"/>
            <a:endParaRPr lang="es-MX" sz="2000" dirty="0"/>
          </a:p>
        </p:txBody>
      </p:sp>
      <p:grpSp>
        <p:nvGrpSpPr>
          <p:cNvPr id="4" name="3 Grupo"/>
          <p:cNvGrpSpPr/>
          <p:nvPr/>
        </p:nvGrpSpPr>
        <p:grpSpPr>
          <a:xfrm>
            <a:off x="5089283" y="3109633"/>
            <a:ext cx="3768113" cy="3576135"/>
            <a:chOff x="5089283" y="3109633"/>
            <a:chExt cx="3768113" cy="3576135"/>
          </a:xfrm>
        </p:grpSpPr>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283" y="3234519"/>
              <a:ext cx="3768113" cy="3451249"/>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1821" y="3109633"/>
              <a:ext cx="1003035" cy="775214"/>
            </a:xfrm>
            <a:prstGeom prst="rect">
              <a:avLst/>
            </a:prstGeom>
          </p:spPr>
        </p:pic>
      </p:grpSp>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317744"/>
            <a:ext cx="1096888" cy="1023024"/>
          </a:xfrm>
          <a:prstGeom prst="rect">
            <a:avLst/>
          </a:prstGeom>
        </p:spPr>
      </p:pic>
    </p:spTree>
    <p:extLst>
      <p:ext uri="{BB962C8B-B14F-4D97-AF65-F5344CB8AC3E}">
        <p14:creationId xmlns:p14="http://schemas.microsoft.com/office/powerpoint/2010/main" val="11978062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Ruta crítica</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graphicFrame>
        <p:nvGraphicFramePr>
          <p:cNvPr id="3" name="2 Diagrama"/>
          <p:cNvGraphicFramePr/>
          <p:nvPr>
            <p:extLst>
              <p:ext uri="{D42A27DB-BD31-4B8C-83A1-F6EECF244321}">
                <p14:modId xmlns:p14="http://schemas.microsoft.com/office/powerpoint/2010/main" val="2482071488"/>
              </p:ext>
            </p:extLst>
          </p:nvPr>
        </p:nvGraphicFramePr>
        <p:xfrm>
          <a:off x="66561" y="1136534"/>
          <a:ext cx="9036496" cy="567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44401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Rectángulo"/>
          <p:cNvSpPr/>
          <p:nvPr/>
        </p:nvSpPr>
        <p:spPr>
          <a:xfrm>
            <a:off x="-6063" y="2433670"/>
            <a:ext cx="9144000" cy="428628"/>
          </a:xfrm>
          <a:prstGeom prst="rect">
            <a:avLst/>
          </a:prstGeom>
          <a:gradFill>
            <a:gsLst>
              <a:gs pos="50000">
                <a:schemeClr val="accent4">
                  <a:lumMod val="60000"/>
                  <a:lumOff val="40000"/>
                  <a:alpha val="75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9 Rectángulo"/>
          <p:cNvSpPr/>
          <p:nvPr/>
        </p:nvSpPr>
        <p:spPr>
          <a:xfrm>
            <a:off x="605498" y="1685126"/>
            <a:ext cx="7920879" cy="707886"/>
          </a:xfrm>
          <a:prstGeom prst="rect">
            <a:avLst/>
          </a:prstGeom>
        </p:spPr>
        <p:txBody>
          <a:bodyPr wrap="square">
            <a:spAutoFit/>
          </a:bodyPr>
          <a:lstStyle/>
          <a:p>
            <a:pPr algn="ctr"/>
            <a:r>
              <a:rPr lang="es-MX" sz="4000" b="1" i="1" cap="small" dirty="0">
                <a:effectLst>
                  <a:outerShdw blurRad="38100" dist="38100" dir="2700000" algn="tl">
                    <a:srgbClr val="000000">
                      <a:alpha val="43137"/>
                    </a:srgbClr>
                  </a:outerShdw>
                </a:effectLst>
                <a:latin typeface="Calibri" pitchFamily="34" charset="0"/>
              </a:rPr>
              <a:t>¡Muchas Gracias por su Atención!</a:t>
            </a:r>
          </a:p>
        </p:txBody>
      </p:sp>
      <p:sp>
        <p:nvSpPr>
          <p:cNvPr id="5" name="15 Rectángulo"/>
          <p:cNvSpPr/>
          <p:nvPr/>
        </p:nvSpPr>
        <p:spPr>
          <a:xfrm>
            <a:off x="245457" y="2405206"/>
            <a:ext cx="8640960" cy="492443"/>
          </a:xfrm>
          <a:prstGeom prst="rect">
            <a:avLst/>
          </a:prstGeom>
        </p:spPr>
        <p:txBody>
          <a:bodyPr wrap="square">
            <a:spAutoFit/>
          </a:bodyPr>
          <a:lstStyle/>
          <a:p>
            <a:pPr algn="ctr"/>
            <a:r>
              <a:rPr lang="es-MX" sz="2600" b="1" cap="small" dirty="0">
                <a:effectLst>
                  <a:outerShdw blurRad="38100" dist="38100" dir="2700000" algn="tl">
                    <a:srgbClr val="000000">
                      <a:alpha val="43137"/>
                    </a:srgbClr>
                  </a:outerShdw>
                </a:effectLst>
                <a:latin typeface="Calibri" pitchFamily="34" charset="0"/>
              </a:rPr>
              <a:t>Dirección General de Evaluación</a:t>
            </a:r>
          </a:p>
        </p:txBody>
      </p:sp>
      <p:sp>
        <p:nvSpPr>
          <p:cNvPr id="6" name="15 Rectángulo"/>
          <p:cNvSpPr/>
          <p:nvPr/>
        </p:nvSpPr>
        <p:spPr>
          <a:xfrm>
            <a:off x="899592" y="4293096"/>
            <a:ext cx="7344815" cy="2431435"/>
          </a:xfrm>
          <a:prstGeom prst="rect">
            <a:avLst/>
          </a:prstGeom>
        </p:spPr>
        <p:txBody>
          <a:bodyPr wrap="square">
            <a:spAutoFit/>
          </a:bodyPr>
          <a:lstStyle/>
          <a:p>
            <a:pPr algn="ctr">
              <a:spcAft>
                <a:spcPts val="600"/>
              </a:spcAft>
            </a:pPr>
            <a:r>
              <a:rPr lang="es-MX" sz="2400" b="1" cap="small" dirty="0">
                <a:effectLst>
                  <a:outerShdw blurRad="38100" dist="38100" dir="2700000" algn="tl">
                    <a:srgbClr val="000000">
                      <a:alpha val="43137"/>
                    </a:srgbClr>
                  </a:outerShdw>
                </a:effectLst>
                <a:latin typeface="Calibri" pitchFamily="34" charset="0"/>
              </a:rPr>
              <a:t>Instituto Nacional de Transparencia, Acceso a la Información y Protección de Datos Personales</a:t>
            </a:r>
          </a:p>
          <a:p>
            <a:pPr algn="ctr">
              <a:spcAft>
                <a:spcPts val="600"/>
              </a:spcAft>
            </a:pPr>
            <a:r>
              <a:rPr lang="es-MX" sz="1600" b="1" dirty="0">
                <a:latin typeface="Calibri" pitchFamily="34" charset="0"/>
              </a:rPr>
              <a:t>Insurgentes Sur No. 3211 Col. Insurgentes Cuicuilco,</a:t>
            </a:r>
          </a:p>
          <a:p>
            <a:pPr algn="ctr">
              <a:spcAft>
                <a:spcPts val="600"/>
              </a:spcAft>
            </a:pPr>
            <a:r>
              <a:rPr lang="es-MX" sz="1600" b="1" dirty="0">
                <a:latin typeface="Calibri" pitchFamily="34" charset="0"/>
              </a:rPr>
              <a:t>Delegación Coyoacán, C.P. 04530, México, D.F.</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(55) 5004 2400 Ext. 2441</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INAI: 01 800 835 4324</a:t>
            </a:r>
          </a:p>
        </p:txBody>
      </p:sp>
      <p:sp>
        <p:nvSpPr>
          <p:cNvPr id="7" name="15 Rectángulo"/>
          <p:cNvSpPr/>
          <p:nvPr/>
        </p:nvSpPr>
        <p:spPr>
          <a:xfrm>
            <a:off x="251520" y="2897649"/>
            <a:ext cx="8640960" cy="1323439"/>
          </a:xfrm>
          <a:prstGeom prst="rect">
            <a:avLst/>
          </a:prstGeom>
        </p:spPr>
        <p:txBody>
          <a:bodyPr wrap="square">
            <a:spAutoFit/>
          </a:bodyPr>
          <a:lstStyle/>
          <a:p>
            <a:pPr algn="ctr"/>
            <a:r>
              <a:rPr lang="es-MX" sz="2000" b="1" dirty="0">
                <a:effectLst>
                  <a:outerShdw blurRad="38100" dist="38100" dir="2700000" algn="tl">
                    <a:srgbClr val="000000">
                      <a:alpha val="43137"/>
                    </a:srgbClr>
                  </a:outerShdw>
                </a:effectLst>
                <a:latin typeface="Calibri" pitchFamily="34" charset="0"/>
              </a:rPr>
              <a:t>Correo electrónico: </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carlos.mendiola@inai.org.mx</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arquimedes.martinez@inai.org.mx</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jorge.barrera@inai.org.mx</a:t>
            </a:r>
          </a:p>
        </p:txBody>
      </p:sp>
      <p:pic>
        <p:nvPicPr>
          <p:cNvPr id="8"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35497" y="44625"/>
            <a:ext cx="2448271" cy="1397014"/>
          </a:xfrm>
          <a:prstGeom prst="rect">
            <a:avLst/>
          </a:prstGeom>
        </p:spPr>
      </p:pic>
      <p:pic>
        <p:nvPicPr>
          <p:cNvPr id="9" name="8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188640"/>
            <a:ext cx="2717158" cy="1238062"/>
          </a:xfrm>
          <a:prstGeom prst="rect">
            <a:avLst/>
          </a:prstGeom>
          <a:noFill/>
          <a:ln>
            <a:noFill/>
          </a:ln>
        </p:spPr>
      </p:pic>
    </p:spTree>
    <p:extLst>
      <p:ext uri="{BB962C8B-B14F-4D97-AF65-F5344CB8AC3E}">
        <p14:creationId xmlns:p14="http://schemas.microsoft.com/office/powerpoint/2010/main" val="1805165525"/>
      </p:ext>
    </p:extLst>
  </p:cSld>
  <p:clrMapOvr>
    <a:masterClrMapping/>
  </p:clrMapOvr>
</p:sld>
</file>

<file path=ppt/theme/theme1.xml><?xml version="1.0" encoding="utf-8"?>
<a:theme xmlns:a="http://schemas.openxmlformats.org/drawingml/2006/main" name="Tema de Office">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13644</TotalTime>
  <Words>4223</Words>
  <Application>Microsoft Office PowerPoint</Application>
  <PresentationFormat>Presentación en pantalla (4:3)</PresentationFormat>
  <Paragraphs>711</Paragraphs>
  <Slides>64</Slides>
  <Notes>62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64</vt:i4>
      </vt:variant>
    </vt:vector>
  </HeadingPairs>
  <TitlesOfParts>
    <vt:vector size="73" baseType="lpstr">
      <vt:lpstr>Arial</vt:lpstr>
      <vt:lpstr>Arial Narrow</vt:lpstr>
      <vt:lpstr>Calibri</vt:lpstr>
      <vt:lpstr>Century Gothic</vt:lpstr>
      <vt:lpstr>Helvetica</vt:lpstr>
      <vt:lpstr>Times New Roman</vt:lpstr>
      <vt:lpstr>Trebuchet MS</vt:lpstr>
      <vt:lpstr>Wingdings</vt:lpstr>
      <vt:lpstr>Tema de Office</vt:lpstr>
      <vt:lpstr>Presentación de PowerPoint</vt:lpstr>
      <vt:lpstr>Agenda</vt:lpstr>
      <vt:lpstr>Punto de partida </vt:lpstr>
      <vt:lpstr>Propósito de la LGTAIP  en materia de portales</vt:lpstr>
      <vt:lpstr>Desarrollo del marco regulatorio</vt:lpstr>
      <vt:lpstr>Agenda</vt:lpstr>
      <vt:lpstr>¿Para qué sirven los Lineamientos?</vt:lpstr>
      <vt:lpstr>Alcances de los Lineamientos</vt:lpstr>
      <vt:lpstr>Lineamientos Técnicos : estructura (1/4)</vt:lpstr>
      <vt:lpstr>Lineamientos Técnicos : estructura (2/4)</vt:lpstr>
      <vt:lpstr>Lineamientos Técnicos : estructura (3/4)</vt:lpstr>
      <vt:lpstr>Lineamientos Técnicos : estructura (4/4)</vt:lpstr>
      <vt:lpstr>Agenda</vt:lpstr>
      <vt:lpstr>Disposiciones generales</vt:lpstr>
      <vt:lpstr>Políticas de difusión </vt:lpstr>
      <vt:lpstr>Principios de accesibilidad</vt:lpstr>
      <vt:lpstr>Uso de los formatos</vt:lpstr>
      <vt:lpstr>Aplicabilidad de la información</vt:lpstr>
      <vt:lpstr>Actualización de la  información</vt:lpstr>
      <vt:lpstr>Actualización de la  información</vt:lpstr>
      <vt:lpstr>Reglas de excepción</vt:lpstr>
      <vt:lpstr>Distribución de competencias</vt:lpstr>
      <vt:lpstr>Principios de verificación y vigilancia</vt:lpstr>
      <vt:lpstr>Definición de criterios</vt:lpstr>
      <vt:lpstr>Tipos de criterios</vt:lpstr>
      <vt:lpstr>Prototipo para la elaboración de Lineamientos</vt:lpstr>
      <vt:lpstr>Prototipo para la elaboración de Lineamientos</vt:lpstr>
      <vt:lpstr>Prototipo para la elaboración de Lineamientos</vt:lpstr>
      <vt:lpstr>Prototipo para la elaboración de Lineamientos</vt:lpstr>
      <vt:lpstr>Ejemplo: artículo 70, fracción VII</vt:lpstr>
      <vt:lpstr>Ejemplo: artículo 70, fracción VII</vt:lpstr>
      <vt:lpstr>Ejemplo: artículo 70, fracción VII</vt:lpstr>
      <vt:lpstr>Ejemplo: artículo 70, fracción VII</vt:lpstr>
      <vt:lpstr>Ejemplo: artículo 70, fracción VII</vt:lpstr>
      <vt:lpstr>Agenda</vt:lpstr>
      <vt:lpstr>Obligaciones de transparencia</vt:lpstr>
      <vt:lpstr>Artículo 70: Rubros temáticos</vt:lpstr>
      <vt:lpstr>Artículo 70: Rubros temáticos</vt:lpstr>
      <vt:lpstr>Agenda</vt:lpstr>
      <vt:lpstr>Obligaciones específicas</vt:lpstr>
      <vt:lpstr>Obligaciones para organismos  político electorales locales</vt:lpstr>
      <vt:lpstr>Artículo 74 Fracc I: Organismos electorales</vt:lpstr>
      <vt:lpstr>Artículo 74 Fracc I: Organismos electorales</vt:lpstr>
      <vt:lpstr>Artículo 74 Fracc I: Organismos electorales</vt:lpstr>
      <vt:lpstr>Obligaciones para Partidos Políticos  nacionales y locales; Agrupaciones y Asociaciones</vt:lpstr>
      <vt:lpstr>Artículo 76:  Partidos Políticos nacionales y locales, Agrupaciones y Asociaciones</vt:lpstr>
      <vt:lpstr>Artículo 76:  Partidos Políticos nacionales y locales, Agrupaciones y Asociaciones</vt:lpstr>
      <vt:lpstr>Artículo 76:  Partidos Políticos nacionales y locales, Agrupaciones y Asociaciones</vt:lpstr>
      <vt:lpstr>Artículo 76:  Partidos Políticos nacionales y locales, Agrupaciones y Asociaciones</vt:lpstr>
      <vt:lpstr>Artículo 76:  Partidos Políticos nacionales y locales, Agrupaciones y Asociaciones</vt:lpstr>
      <vt:lpstr>Agenda</vt:lpstr>
      <vt:lpstr>Obligaciones para Fondos y fideicomisos</vt:lpstr>
      <vt:lpstr>Artículo 77: Fondos y fideicomisos públicos</vt:lpstr>
      <vt:lpstr>Artículo 77: Fondos y fideicomisos públicos</vt:lpstr>
      <vt:lpstr>Agenda</vt:lpstr>
      <vt:lpstr> A manera de conclusiones</vt:lpstr>
      <vt:lpstr>A manera de conclusiones</vt:lpstr>
      <vt:lpstr>A manera de conclusiones</vt:lpstr>
      <vt:lpstr>A manera de conclusiones</vt:lpstr>
      <vt:lpstr>A manera de conclusiones</vt:lpstr>
      <vt:lpstr> A manera de conclusiones</vt:lpstr>
      <vt:lpstr> A manera de conclusiones</vt:lpstr>
      <vt:lpstr>Ruta crítica</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edmundo.vazquez</dc:creator>
  <cp:lastModifiedBy>Jorge Barrera Reyes</cp:lastModifiedBy>
  <cp:revision>1192</cp:revision>
  <cp:lastPrinted>2016-01-21T03:42:02Z</cp:lastPrinted>
  <dcterms:created xsi:type="dcterms:W3CDTF">2015-06-30T16:49:15Z</dcterms:created>
  <dcterms:modified xsi:type="dcterms:W3CDTF">2016-03-03T04:13:47Z</dcterms:modified>
</cp:coreProperties>
</file>